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30267275" cy="21396325"/>
  <p:notesSz cx="9144000" cy="6858000"/>
  <p:embeddedFontLst>
    <p:embeddedFont>
      <p:font typeface="Canva Sans" panose="020B0604020202020204" charset="0"/>
      <p:regular r:id="rId3"/>
    </p:embeddedFont>
    <p:embeddedFont>
      <p:font typeface="Canva Sans Bold" panose="020B0604020202020204" charset="0"/>
      <p:regular r:id="rId4"/>
    </p:embeddedFont>
    <p:embeddedFont>
      <p:font typeface="IBM Plex Sans" panose="020B0503050203000203" pitchFamily="34" charset="0"/>
      <p:regular r:id="rId5"/>
    </p:embeddedFont>
    <p:embeddedFont>
      <p:font typeface="IBM Plex Sans Bold" panose="020B0604020202020204" charset="0"/>
      <p:regular r:id="rId6"/>
    </p:embeddedFont>
  </p:embeddedFontLst>
  <p:defaultTextStyle>
    <a:defPPr>
      <a:defRPr lang="en-US"/>
    </a:defPPr>
    <a:lvl1pPr marL="0" algn="l" defTabSz="717530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1pPr>
    <a:lvl2pPr marL="358765" algn="l" defTabSz="717530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2pPr>
    <a:lvl3pPr marL="717530" algn="l" defTabSz="717530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3pPr>
    <a:lvl4pPr marL="1076295" algn="l" defTabSz="717530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4pPr>
    <a:lvl5pPr marL="1435059" algn="l" defTabSz="717530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5pPr>
    <a:lvl6pPr marL="1793824" algn="l" defTabSz="717530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6pPr>
    <a:lvl7pPr marL="2152589" algn="l" defTabSz="717530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7pPr>
    <a:lvl8pPr marL="2511354" algn="l" defTabSz="717530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8pPr>
    <a:lvl9pPr marL="2870119" algn="l" defTabSz="717530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85" userDrawn="1">
          <p15:clr>
            <a:srgbClr val="A4A3A4"/>
          </p15:clr>
        </p15:guide>
        <p15:guide id="2" pos="22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0" d="100"/>
          <a:sy n="50" d="100"/>
        </p:scale>
        <p:origin x="-2784" y="114"/>
      </p:cViewPr>
      <p:guideLst>
        <p:guide orient="horz" pos="1685"/>
        <p:guide pos="22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5" Type="http://schemas.openxmlformats.org/officeDocument/2006/relationships/font" Target="fonts/font3.fntdata"/><Relationship Id="rId10" Type="http://schemas.openxmlformats.org/officeDocument/2006/relationships/tableStyles" Target="tableStyles.xml"/><Relationship Id="rId4" Type="http://schemas.openxmlformats.org/officeDocument/2006/relationships/font" Target="fonts/font2.fntdata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0487" y="1661683"/>
            <a:ext cx="6125520" cy="114658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974" y="3031146"/>
            <a:ext cx="5044546" cy="13669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566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13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698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4264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83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1396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963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85292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24708" y="214212"/>
            <a:ext cx="1621461" cy="456405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60325" y="214212"/>
            <a:ext cx="4744275" cy="456405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9263" y="3437280"/>
            <a:ext cx="6125520" cy="1062387"/>
          </a:xfrm>
        </p:spPr>
        <p:txBody>
          <a:bodyPr anchor="t"/>
          <a:lstStyle>
            <a:lvl1pPr algn="l">
              <a:defRPr sz="312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9263" y="2267169"/>
            <a:ext cx="6125520" cy="1170111"/>
          </a:xfrm>
        </p:spPr>
        <p:txBody>
          <a:bodyPr anchor="b"/>
          <a:lstStyle>
            <a:lvl1pPr marL="0" indent="0">
              <a:buNone/>
              <a:defRPr sz="1560">
                <a:solidFill>
                  <a:schemeClr val="tx1">
                    <a:tint val="75000"/>
                  </a:schemeClr>
                </a:solidFill>
              </a:defRPr>
            </a:lvl1pPr>
            <a:lvl2pPr marL="356616" indent="0">
              <a:buNone/>
              <a:defRPr sz="1404">
                <a:solidFill>
                  <a:schemeClr val="tx1">
                    <a:tint val="75000"/>
                  </a:schemeClr>
                </a:solidFill>
              </a:defRPr>
            </a:lvl2pPr>
            <a:lvl3pPr marL="713232" indent="0">
              <a:buNone/>
              <a:defRPr sz="1248">
                <a:solidFill>
                  <a:schemeClr val="tx1">
                    <a:tint val="75000"/>
                  </a:schemeClr>
                </a:solidFill>
              </a:defRPr>
            </a:lvl3pPr>
            <a:lvl4pPr marL="1069848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4pPr>
            <a:lvl5pPr marL="1426464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5pPr>
            <a:lvl6pPr marL="1783080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6pPr>
            <a:lvl7pPr marL="2139696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7pPr>
            <a:lvl8pPr marL="2496312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8pPr>
            <a:lvl9pPr marL="2852928" indent="0">
              <a:buNone/>
              <a:defRPr sz="109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0325" y="1248120"/>
            <a:ext cx="3182868" cy="3530146"/>
          </a:xfrm>
        </p:spPr>
        <p:txBody>
          <a:bodyPr/>
          <a:lstStyle>
            <a:lvl1pPr>
              <a:defRPr sz="2184"/>
            </a:lvl1pPr>
            <a:lvl2pPr>
              <a:defRPr sz="1872"/>
            </a:lvl2pPr>
            <a:lvl3pPr>
              <a:defRPr sz="1560"/>
            </a:lvl3pPr>
            <a:lvl4pPr>
              <a:defRPr sz="1404"/>
            </a:lvl4pPr>
            <a:lvl5pPr>
              <a:defRPr sz="1404"/>
            </a:lvl5pPr>
            <a:lvl6pPr>
              <a:defRPr sz="1404"/>
            </a:lvl6pPr>
            <a:lvl7pPr>
              <a:defRPr sz="1404"/>
            </a:lvl7pPr>
            <a:lvl8pPr>
              <a:defRPr sz="1404"/>
            </a:lvl8pPr>
            <a:lvl9pPr>
              <a:defRPr sz="14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63301" y="1248120"/>
            <a:ext cx="3182868" cy="3530146"/>
          </a:xfrm>
        </p:spPr>
        <p:txBody>
          <a:bodyPr/>
          <a:lstStyle>
            <a:lvl1pPr>
              <a:defRPr sz="2184"/>
            </a:lvl1pPr>
            <a:lvl2pPr>
              <a:defRPr sz="1872"/>
            </a:lvl2pPr>
            <a:lvl3pPr>
              <a:defRPr sz="1560"/>
            </a:lvl3pPr>
            <a:lvl4pPr>
              <a:defRPr sz="1404"/>
            </a:lvl4pPr>
            <a:lvl5pPr>
              <a:defRPr sz="1404"/>
            </a:lvl5pPr>
            <a:lvl6pPr>
              <a:defRPr sz="1404"/>
            </a:lvl6pPr>
            <a:lvl7pPr>
              <a:defRPr sz="1404"/>
            </a:lvl7pPr>
            <a:lvl8pPr>
              <a:defRPr sz="1404"/>
            </a:lvl8pPr>
            <a:lvl9pPr>
              <a:defRPr sz="14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25" y="1197352"/>
            <a:ext cx="3184120" cy="499000"/>
          </a:xfrm>
        </p:spPr>
        <p:txBody>
          <a:bodyPr anchor="b"/>
          <a:lstStyle>
            <a:lvl1pPr marL="0" indent="0">
              <a:buNone/>
              <a:defRPr sz="1872" b="1"/>
            </a:lvl1pPr>
            <a:lvl2pPr marL="356616" indent="0">
              <a:buNone/>
              <a:defRPr sz="1560" b="1"/>
            </a:lvl2pPr>
            <a:lvl3pPr marL="713232" indent="0">
              <a:buNone/>
              <a:defRPr sz="1404" b="1"/>
            </a:lvl3pPr>
            <a:lvl4pPr marL="1069848" indent="0">
              <a:buNone/>
              <a:defRPr sz="1248" b="1"/>
            </a:lvl4pPr>
            <a:lvl5pPr marL="1426464" indent="0">
              <a:buNone/>
              <a:defRPr sz="1248" b="1"/>
            </a:lvl5pPr>
            <a:lvl6pPr marL="1783080" indent="0">
              <a:buNone/>
              <a:defRPr sz="1248" b="1"/>
            </a:lvl6pPr>
            <a:lvl7pPr marL="2139696" indent="0">
              <a:buNone/>
              <a:defRPr sz="1248" b="1"/>
            </a:lvl7pPr>
            <a:lvl8pPr marL="2496312" indent="0">
              <a:buNone/>
              <a:defRPr sz="1248" b="1"/>
            </a:lvl8pPr>
            <a:lvl9pPr marL="2852928" indent="0">
              <a:buNone/>
              <a:defRPr sz="12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0325" y="1696352"/>
            <a:ext cx="3184120" cy="3081913"/>
          </a:xfrm>
        </p:spPr>
        <p:txBody>
          <a:bodyPr/>
          <a:lstStyle>
            <a:lvl1pPr>
              <a:defRPr sz="1872"/>
            </a:lvl1pPr>
            <a:lvl2pPr>
              <a:defRPr sz="1560"/>
            </a:lvl2pPr>
            <a:lvl3pPr>
              <a:defRPr sz="1404"/>
            </a:lvl3pPr>
            <a:lvl4pPr>
              <a:defRPr sz="1248"/>
            </a:lvl4pPr>
            <a:lvl5pPr>
              <a:defRPr sz="1248"/>
            </a:lvl5pPr>
            <a:lvl6pPr>
              <a:defRPr sz="1248"/>
            </a:lvl6pPr>
            <a:lvl7pPr>
              <a:defRPr sz="1248"/>
            </a:lvl7pPr>
            <a:lvl8pPr>
              <a:defRPr sz="1248"/>
            </a:lvl8pPr>
            <a:lvl9pPr>
              <a:defRPr sz="124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60800" y="1197352"/>
            <a:ext cx="3185370" cy="499000"/>
          </a:xfrm>
        </p:spPr>
        <p:txBody>
          <a:bodyPr anchor="b"/>
          <a:lstStyle>
            <a:lvl1pPr marL="0" indent="0">
              <a:buNone/>
              <a:defRPr sz="1872" b="1"/>
            </a:lvl1pPr>
            <a:lvl2pPr marL="356616" indent="0">
              <a:buNone/>
              <a:defRPr sz="1560" b="1"/>
            </a:lvl2pPr>
            <a:lvl3pPr marL="713232" indent="0">
              <a:buNone/>
              <a:defRPr sz="1404" b="1"/>
            </a:lvl3pPr>
            <a:lvl4pPr marL="1069848" indent="0">
              <a:buNone/>
              <a:defRPr sz="1248" b="1"/>
            </a:lvl4pPr>
            <a:lvl5pPr marL="1426464" indent="0">
              <a:buNone/>
              <a:defRPr sz="1248" b="1"/>
            </a:lvl5pPr>
            <a:lvl6pPr marL="1783080" indent="0">
              <a:buNone/>
              <a:defRPr sz="1248" b="1"/>
            </a:lvl6pPr>
            <a:lvl7pPr marL="2139696" indent="0">
              <a:buNone/>
              <a:defRPr sz="1248" b="1"/>
            </a:lvl7pPr>
            <a:lvl8pPr marL="2496312" indent="0">
              <a:buNone/>
              <a:defRPr sz="1248" b="1"/>
            </a:lvl8pPr>
            <a:lvl9pPr marL="2852928" indent="0">
              <a:buNone/>
              <a:defRPr sz="124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60800" y="1696352"/>
            <a:ext cx="3185370" cy="3081913"/>
          </a:xfrm>
        </p:spPr>
        <p:txBody>
          <a:bodyPr/>
          <a:lstStyle>
            <a:lvl1pPr>
              <a:defRPr sz="1872"/>
            </a:lvl1pPr>
            <a:lvl2pPr>
              <a:defRPr sz="1560"/>
            </a:lvl2pPr>
            <a:lvl3pPr>
              <a:defRPr sz="1404"/>
            </a:lvl3pPr>
            <a:lvl4pPr>
              <a:defRPr sz="1248"/>
            </a:lvl4pPr>
            <a:lvl5pPr>
              <a:defRPr sz="1248"/>
            </a:lvl5pPr>
            <a:lvl6pPr>
              <a:defRPr sz="1248"/>
            </a:lvl6pPr>
            <a:lvl7pPr>
              <a:defRPr sz="1248"/>
            </a:lvl7pPr>
            <a:lvl8pPr>
              <a:defRPr sz="1248"/>
            </a:lvl8pPr>
            <a:lvl9pPr>
              <a:defRPr sz="124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325" y="212973"/>
            <a:ext cx="2370887" cy="906372"/>
          </a:xfrm>
        </p:spPr>
        <p:txBody>
          <a:bodyPr anchor="b"/>
          <a:lstStyle>
            <a:lvl1pPr algn="l">
              <a:defRPr sz="15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17539" y="212973"/>
            <a:ext cx="4028630" cy="4565293"/>
          </a:xfrm>
        </p:spPr>
        <p:txBody>
          <a:bodyPr/>
          <a:lstStyle>
            <a:lvl1pPr>
              <a:defRPr sz="2496"/>
            </a:lvl1pPr>
            <a:lvl2pPr>
              <a:defRPr sz="2184"/>
            </a:lvl2pPr>
            <a:lvl3pPr>
              <a:defRPr sz="1872"/>
            </a:lvl3pPr>
            <a:lvl4pPr>
              <a:defRPr sz="1560"/>
            </a:lvl4pPr>
            <a:lvl5pPr>
              <a:defRPr sz="1560"/>
            </a:lvl5pPr>
            <a:lvl6pPr>
              <a:defRPr sz="1560"/>
            </a:lvl6pPr>
            <a:lvl7pPr>
              <a:defRPr sz="1560"/>
            </a:lvl7pPr>
            <a:lvl8pPr>
              <a:defRPr sz="1560"/>
            </a:lvl8pPr>
            <a:lvl9pPr>
              <a:defRPr sz="15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60325" y="1119345"/>
            <a:ext cx="2370887" cy="3658921"/>
          </a:xfrm>
        </p:spPr>
        <p:txBody>
          <a:bodyPr/>
          <a:lstStyle>
            <a:lvl1pPr marL="0" indent="0">
              <a:buNone/>
              <a:defRPr sz="1092"/>
            </a:lvl1pPr>
            <a:lvl2pPr marL="356616" indent="0">
              <a:buNone/>
              <a:defRPr sz="936"/>
            </a:lvl2pPr>
            <a:lvl3pPr marL="713232" indent="0">
              <a:buNone/>
              <a:defRPr sz="780"/>
            </a:lvl3pPr>
            <a:lvl4pPr marL="1069848" indent="0">
              <a:buNone/>
              <a:defRPr sz="702"/>
            </a:lvl4pPr>
            <a:lvl5pPr marL="1426464" indent="0">
              <a:buNone/>
              <a:defRPr sz="702"/>
            </a:lvl5pPr>
            <a:lvl6pPr marL="1783080" indent="0">
              <a:buNone/>
              <a:defRPr sz="702"/>
            </a:lvl6pPr>
            <a:lvl7pPr marL="2139696" indent="0">
              <a:buNone/>
              <a:defRPr sz="702"/>
            </a:lvl7pPr>
            <a:lvl8pPr marL="2496312" indent="0">
              <a:buNone/>
              <a:defRPr sz="702"/>
            </a:lvl8pPr>
            <a:lvl9pPr marL="2852928" indent="0">
              <a:buNone/>
              <a:defRPr sz="7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2523" y="3744357"/>
            <a:ext cx="4323896" cy="442043"/>
          </a:xfrm>
        </p:spPr>
        <p:txBody>
          <a:bodyPr anchor="b"/>
          <a:lstStyle>
            <a:lvl1pPr algn="l">
              <a:defRPr sz="156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412523" y="477950"/>
            <a:ext cx="4323896" cy="3209449"/>
          </a:xfrm>
        </p:spPr>
        <p:txBody>
          <a:bodyPr/>
          <a:lstStyle>
            <a:lvl1pPr marL="0" indent="0">
              <a:buNone/>
              <a:defRPr sz="2496"/>
            </a:lvl1pPr>
            <a:lvl2pPr marL="356616" indent="0">
              <a:buNone/>
              <a:defRPr sz="2184"/>
            </a:lvl2pPr>
            <a:lvl3pPr marL="713232" indent="0">
              <a:buNone/>
              <a:defRPr sz="1872"/>
            </a:lvl3pPr>
            <a:lvl4pPr marL="1069848" indent="0">
              <a:buNone/>
              <a:defRPr sz="1560"/>
            </a:lvl4pPr>
            <a:lvl5pPr marL="1426464" indent="0">
              <a:buNone/>
              <a:defRPr sz="1560"/>
            </a:lvl5pPr>
            <a:lvl6pPr marL="1783080" indent="0">
              <a:buNone/>
              <a:defRPr sz="1560"/>
            </a:lvl6pPr>
            <a:lvl7pPr marL="2139696" indent="0">
              <a:buNone/>
              <a:defRPr sz="1560"/>
            </a:lvl7pPr>
            <a:lvl8pPr marL="2496312" indent="0">
              <a:buNone/>
              <a:defRPr sz="1560"/>
            </a:lvl8pPr>
            <a:lvl9pPr marL="2852928" indent="0">
              <a:buNone/>
              <a:defRPr sz="156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12523" y="4186399"/>
            <a:ext cx="4323896" cy="627774"/>
          </a:xfrm>
        </p:spPr>
        <p:txBody>
          <a:bodyPr/>
          <a:lstStyle>
            <a:lvl1pPr marL="0" indent="0">
              <a:buNone/>
              <a:defRPr sz="1092"/>
            </a:lvl1pPr>
            <a:lvl2pPr marL="356616" indent="0">
              <a:buNone/>
              <a:defRPr sz="936"/>
            </a:lvl2pPr>
            <a:lvl3pPr marL="713232" indent="0">
              <a:buNone/>
              <a:defRPr sz="780"/>
            </a:lvl3pPr>
            <a:lvl4pPr marL="1069848" indent="0">
              <a:buNone/>
              <a:defRPr sz="702"/>
            </a:lvl4pPr>
            <a:lvl5pPr marL="1426464" indent="0">
              <a:buNone/>
              <a:defRPr sz="702"/>
            </a:lvl5pPr>
            <a:lvl6pPr marL="1783080" indent="0">
              <a:buNone/>
              <a:defRPr sz="702"/>
            </a:lvl6pPr>
            <a:lvl7pPr marL="2139696" indent="0">
              <a:buNone/>
              <a:defRPr sz="702"/>
            </a:lvl7pPr>
            <a:lvl8pPr marL="2496312" indent="0">
              <a:buNone/>
              <a:defRPr sz="702"/>
            </a:lvl8pPr>
            <a:lvl9pPr marL="2852928" indent="0">
              <a:buNone/>
              <a:defRPr sz="7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325" y="214211"/>
            <a:ext cx="6485845" cy="8915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325" y="1248120"/>
            <a:ext cx="6485845" cy="35301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25" y="4957806"/>
            <a:ext cx="1681515" cy="284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62219" y="4957806"/>
            <a:ext cx="2282056" cy="284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4654" y="4957806"/>
            <a:ext cx="1681515" cy="284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713232" rtl="0" eaLnBrk="1" latinLnBrk="0" hangingPunct="1">
        <a:spcBef>
          <a:spcPct val="0"/>
        </a:spcBef>
        <a:buNone/>
        <a:defRPr sz="343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7462" indent="-267462" algn="l" defTabSz="713232" rtl="0" eaLnBrk="1" latinLnBrk="0" hangingPunct="1">
        <a:spcBef>
          <a:spcPct val="20000"/>
        </a:spcBef>
        <a:buFont typeface="Arial" pitchFamily="34" charset="0"/>
        <a:buChar char="•"/>
        <a:defRPr sz="2496" kern="1200">
          <a:solidFill>
            <a:schemeClr val="tx1"/>
          </a:solidFill>
          <a:latin typeface="+mn-lt"/>
          <a:ea typeface="+mn-ea"/>
          <a:cs typeface="+mn-cs"/>
        </a:defRPr>
      </a:lvl1pPr>
      <a:lvl2pPr marL="579501" indent="-222885" algn="l" defTabSz="713232" rtl="0" eaLnBrk="1" latinLnBrk="0" hangingPunct="1">
        <a:spcBef>
          <a:spcPct val="20000"/>
        </a:spcBef>
        <a:buFont typeface="Arial" pitchFamily="34" charset="0"/>
        <a:buChar char="–"/>
        <a:defRPr sz="2184" kern="1200">
          <a:solidFill>
            <a:schemeClr val="tx1"/>
          </a:solidFill>
          <a:latin typeface="+mn-lt"/>
          <a:ea typeface="+mn-ea"/>
          <a:cs typeface="+mn-cs"/>
        </a:defRPr>
      </a:lvl2pPr>
      <a:lvl3pPr marL="891540" indent="-178308" algn="l" defTabSz="713232" rtl="0" eaLnBrk="1" latinLnBrk="0" hangingPunct="1">
        <a:spcBef>
          <a:spcPct val="20000"/>
        </a:spcBef>
        <a:buFont typeface="Arial" pitchFamily="34" charset="0"/>
        <a:buChar char="•"/>
        <a:defRPr sz="1872" kern="1200">
          <a:solidFill>
            <a:schemeClr val="tx1"/>
          </a:solidFill>
          <a:latin typeface="+mn-lt"/>
          <a:ea typeface="+mn-ea"/>
          <a:cs typeface="+mn-cs"/>
        </a:defRPr>
      </a:lvl3pPr>
      <a:lvl4pPr marL="1248156" indent="-178308" algn="l" defTabSz="713232" rtl="0" eaLnBrk="1" latinLnBrk="0" hangingPunct="1">
        <a:spcBef>
          <a:spcPct val="20000"/>
        </a:spcBef>
        <a:buFont typeface="Arial" pitchFamily="34" charset="0"/>
        <a:buChar char="–"/>
        <a:defRPr sz="1560" kern="1200">
          <a:solidFill>
            <a:schemeClr val="tx1"/>
          </a:solidFill>
          <a:latin typeface="+mn-lt"/>
          <a:ea typeface="+mn-ea"/>
          <a:cs typeface="+mn-cs"/>
        </a:defRPr>
      </a:lvl4pPr>
      <a:lvl5pPr marL="1604772" indent="-178308" algn="l" defTabSz="713232" rtl="0" eaLnBrk="1" latinLnBrk="0" hangingPunct="1">
        <a:spcBef>
          <a:spcPct val="20000"/>
        </a:spcBef>
        <a:buFont typeface="Arial" pitchFamily="34" charset="0"/>
        <a:buChar char="»"/>
        <a:defRPr sz="1560" kern="1200">
          <a:solidFill>
            <a:schemeClr val="tx1"/>
          </a:solidFill>
          <a:latin typeface="+mn-lt"/>
          <a:ea typeface="+mn-ea"/>
          <a:cs typeface="+mn-cs"/>
        </a:defRPr>
      </a:lvl5pPr>
      <a:lvl6pPr marL="1961388" indent="-178308" algn="l" defTabSz="713232" rtl="0" eaLnBrk="1" latinLnBrk="0" hangingPunct="1">
        <a:spcBef>
          <a:spcPct val="20000"/>
        </a:spcBef>
        <a:buFont typeface="Arial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6pPr>
      <a:lvl7pPr marL="2318004" indent="-178308" algn="l" defTabSz="713232" rtl="0" eaLnBrk="1" latinLnBrk="0" hangingPunct="1">
        <a:spcBef>
          <a:spcPct val="20000"/>
        </a:spcBef>
        <a:buFont typeface="Arial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7pPr>
      <a:lvl8pPr marL="2674620" indent="-178308" algn="l" defTabSz="713232" rtl="0" eaLnBrk="1" latinLnBrk="0" hangingPunct="1">
        <a:spcBef>
          <a:spcPct val="20000"/>
        </a:spcBef>
        <a:buFont typeface="Arial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8pPr>
      <a:lvl9pPr marL="3031236" indent="-178308" algn="l" defTabSz="713232" rtl="0" eaLnBrk="1" latinLnBrk="0" hangingPunct="1">
        <a:spcBef>
          <a:spcPct val="20000"/>
        </a:spcBef>
        <a:buFont typeface="Arial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3232" rtl="0" eaLnBrk="1" latinLnBrk="0" hangingPunct="1">
        <a:defRPr sz="1404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" algn="l" defTabSz="713232" rtl="0" eaLnBrk="1" latinLnBrk="0" hangingPunct="1">
        <a:defRPr sz="1404" kern="1200">
          <a:solidFill>
            <a:schemeClr val="tx1"/>
          </a:solidFill>
          <a:latin typeface="+mn-lt"/>
          <a:ea typeface="+mn-ea"/>
          <a:cs typeface="+mn-cs"/>
        </a:defRPr>
      </a:lvl2pPr>
      <a:lvl3pPr marL="713232" algn="l" defTabSz="713232" rtl="0" eaLnBrk="1" latinLnBrk="0" hangingPunct="1">
        <a:defRPr sz="1404" kern="1200">
          <a:solidFill>
            <a:schemeClr val="tx1"/>
          </a:solidFill>
          <a:latin typeface="+mn-lt"/>
          <a:ea typeface="+mn-ea"/>
          <a:cs typeface="+mn-cs"/>
        </a:defRPr>
      </a:lvl3pPr>
      <a:lvl4pPr marL="1069848" algn="l" defTabSz="713232" rtl="0" eaLnBrk="1" latinLnBrk="0" hangingPunct="1">
        <a:defRPr sz="1404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algn="l" defTabSz="713232" rtl="0" eaLnBrk="1" latinLnBrk="0" hangingPunct="1">
        <a:defRPr sz="1404" kern="1200">
          <a:solidFill>
            <a:schemeClr val="tx1"/>
          </a:solidFill>
          <a:latin typeface="+mn-lt"/>
          <a:ea typeface="+mn-ea"/>
          <a:cs typeface="+mn-cs"/>
        </a:defRPr>
      </a:lvl5pPr>
      <a:lvl6pPr marL="1783080" algn="l" defTabSz="713232" rtl="0" eaLnBrk="1" latinLnBrk="0" hangingPunct="1">
        <a:defRPr sz="1404" kern="1200">
          <a:solidFill>
            <a:schemeClr val="tx1"/>
          </a:solidFill>
          <a:latin typeface="+mn-lt"/>
          <a:ea typeface="+mn-ea"/>
          <a:cs typeface="+mn-cs"/>
        </a:defRPr>
      </a:lvl6pPr>
      <a:lvl7pPr marL="2139696" algn="l" defTabSz="713232" rtl="0" eaLnBrk="1" latinLnBrk="0" hangingPunct="1">
        <a:defRPr sz="1404" kern="1200">
          <a:solidFill>
            <a:schemeClr val="tx1"/>
          </a:solidFill>
          <a:latin typeface="+mn-lt"/>
          <a:ea typeface="+mn-ea"/>
          <a:cs typeface="+mn-cs"/>
        </a:defRPr>
      </a:lvl7pPr>
      <a:lvl8pPr marL="2496312" algn="l" defTabSz="713232" rtl="0" eaLnBrk="1" latinLnBrk="0" hangingPunct="1">
        <a:defRPr sz="1404" kern="1200">
          <a:solidFill>
            <a:schemeClr val="tx1"/>
          </a:solidFill>
          <a:latin typeface="+mn-lt"/>
          <a:ea typeface="+mn-ea"/>
          <a:cs typeface="+mn-cs"/>
        </a:defRPr>
      </a:lvl8pPr>
      <a:lvl9pPr marL="2852928" algn="l" defTabSz="713232" rtl="0" eaLnBrk="1" latinLnBrk="0" hangingPunct="1">
        <a:defRPr sz="14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18" Type="http://schemas.openxmlformats.org/officeDocument/2006/relationships/hyperlink" Target="https://openface-api.readthedocs.io" TargetMode="External"/><Relationship Id="rId3" Type="http://schemas.openxmlformats.org/officeDocument/2006/relationships/image" Target="../media/image2.jpeg"/><Relationship Id="rId21" Type="http://schemas.openxmlformats.org/officeDocument/2006/relationships/hyperlink" Target="https://github.com/snakers4/silero-vad" TargetMode="External"/><Relationship Id="rId7" Type="http://schemas.openxmlformats.org/officeDocument/2006/relationships/image" Target="../media/image6.png"/><Relationship Id="rId12" Type="http://schemas.openxmlformats.org/officeDocument/2006/relationships/package" Target="../embeddings/Microsoft_Excel_Worksheet.xlsx"/><Relationship Id="rId17" Type="http://schemas.openxmlformats.org/officeDocument/2006/relationships/hyperlink" Target="https://link.springer.com/article/10.1007/s11412-021-09358-2" TargetMode="External"/><Relationship Id="rId2" Type="http://schemas.openxmlformats.org/officeDocument/2006/relationships/image" Target="../media/image1.png"/><Relationship Id="rId16" Type="http://schemas.openxmlformats.org/officeDocument/2006/relationships/image" Target="../media/image14.png"/><Relationship Id="rId20" Type="http://schemas.openxmlformats.org/officeDocument/2006/relationships/hyperlink" Target="https://github.com/fkryan/gazelle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10" Type="http://schemas.openxmlformats.org/officeDocument/2006/relationships/image" Target="../media/image9.png"/><Relationship Id="rId19" Type="http://schemas.openxmlformats.org/officeDocument/2006/relationships/hyperlink" Target="https://mediapipe.readthedocs.io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675104" y="3133417"/>
            <a:ext cx="28627859" cy="148400"/>
            <a:chOff x="0" y="0"/>
            <a:chExt cx="36703470" cy="190259"/>
          </a:xfrm>
        </p:grpSpPr>
        <p:sp>
          <p:nvSpPr>
            <p:cNvPr id="3" name="Freeform 3"/>
            <p:cNvSpPr/>
            <p:nvPr/>
          </p:nvSpPr>
          <p:spPr>
            <a:xfrm>
              <a:off x="126746" y="63500"/>
              <a:ext cx="36450017" cy="63246"/>
            </a:xfrm>
            <a:custGeom>
              <a:avLst/>
              <a:gdLst/>
              <a:ahLst/>
              <a:cxnLst/>
              <a:rect l="l" t="t" r="r" b="b"/>
              <a:pathLst>
                <a:path w="36450017" h="63246">
                  <a:moveTo>
                    <a:pt x="0" y="0"/>
                  </a:moveTo>
                  <a:lnTo>
                    <a:pt x="36450017" y="0"/>
                  </a:lnTo>
                  <a:lnTo>
                    <a:pt x="36450017" y="63246"/>
                  </a:lnTo>
                  <a:lnTo>
                    <a:pt x="0" y="63246"/>
                  </a:lnTo>
                  <a:close/>
                </a:path>
              </a:pathLst>
            </a:custGeom>
            <a:solidFill>
              <a:srgbClr val="B7BCD1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63500" y="63500"/>
              <a:ext cx="94869" cy="63246"/>
            </a:xfrm>
            <a:custGeom>
              <a:avLst/>
              <a:gdLst/>
              <a:ahLst/>
              <a:cxnLst/>
              <a:rect l="l" t="t" r="r" b="b"/>
              <a:pathLst>
                <a:path w="94869" h="63246">
                  <a:moveTo>
                    <a:pt x="63246" y="63246"/>
                  </a:moveTo>
                  <a:lnTo>
                    <a:pt x="31623" y="63246"/>
                  </a:lnTo>
                  <a:cubicBezTo>
                    <a:pt x="14224" y="63246"/>
                    <a:pt x="0" y="49149"/>
                    <a:pt x="0" y="31623"/>
                  </a:cubicBezTo>
                  <a:cubicBezTo>
                    <a:pt x="0" y="14097"/>
                    <a:pt x="14224" y="0"/>
                    <a:pt x="31623" y="0"/>
                  </a:cubicBezTo>
                  <a:lnTo>
                    <a:pt x="63246" y="0"/>
                  </a:lnTo>
                  <a:cubicBezTo>
                    <a:pt x="80772" y="0"/>
                    <a:pt x="94869" y="14224"/>
                    <a:pt x="94869" y="31623"/>
                  </a:cubicBezTo>
                  <a:cubicBezTo>
                    <a:pt x="94869" y="49022"/>
                    <a:pt x="80772" y="63246"/>
                    <a:pt x="63246" y="63246"/>
                  </a:cubicBezTo>
                  <a:close/>
                </a:path>
              </a:pathLst>
            </a:custGeom>
            <a:solidFill>
              <a:srgbClr val="B7BCD1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36545140" y="63500"/>
              <a:ext cx="94869" cy="63246"/>
            </a:xfrm>
            <a:custGeom>
              <a:avLst/>
              <a:gdLst/>
              <a:ahLst/>
              <a:cxnLst/>
              <a:rect l="l" t="t" r="r" b="b"/>
              <a:pathLst>
                <a:path w="94869" h="63246">
                  <a:moveTo>
                    <a:pt x="31623" y="0"/>
                  </a:moveTo>
                  <a:lnTo>
                    <a:pt x="63246" y="0"/>
                  </a:lnTo>
                  <a:cubicBezTo>
                    <a:pt x="80770" y="0"/>
                    <a:pt x="94868" y="14224"/>
                    <a:pt x="94868" y="31623"/>
                  </a:cubicBezTo>
                  <a:cubicBezTo>
                    <a:pt x="94868" y="49022"/>
                    <a:pt x="80643" y="63246"/>
                    <a:pt x="63246" y="63246"/>
                  </a:cubicBezTo>
                  <a:lnTo>
                    <a:pt x="31623" y="63246"/>
                  </a:lnTo>
                  <a:cubicBezTo>
                    <a:pt x="14098" y="63246"/>
                    <a:pt x="0" y="49022"/>
                    <a:pt x="0" y="31623"/>
                  </a:cubicBezTo>
                  <a:cubicBezTo>
                    <a:pt x="0" y="14224"/>
                    <a:pt x="14095" y="0"/>
                    <a:pt x="31623" y="0"/>
                  </a:cubicBezTo>
                  <a:close/>
                </a:path>
              </a:pathLst>
            </a:custGeom>
            <a:solidFill>
              <a:srgbClr val="B7BCD1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675104" y="334702"/>
            <a:ext cx="2519065" cy="2477134"/>
          </a:xfrm>
          <a:custGeom>
            <a:avLst/>
            <a:gdLst/>
            <a:ahLst/>
            <a:cxnLst/>
            <a:rect l="l" t="t" r="r" b="b"/>
            <a:pathLst>
              <a:path w="3229666" h="3175907">
                <a:moveTo>
                  <a:pt x="0" y="0"/>
                </a:moveTo>
                <a:lnTo>
                  <a:pt x="3229665" y="0"/>
                </a:lnTo>
                <a:lnTo>
                  <a:pt x="3229665" y="3175906"/>
                </a:lnTo>
                <a:lnTo>
                  <a:pt x="0" y="31759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2967720" y="4071124"/>
            <a:ext cx="5003712" cy="4419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03"/>
              </a:lnSpc>
            </a:pPr>
            <a:r>
              <a:rPr lang="en-US" sz="2645" b="1" spc="10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Experimental Results</a:t>
            </a:r>
          </a:p>
        </p:txBody>
      </p:sp>
      <p:sp>
        <p:nvSpPr>
          <p:cNvPr id="8" name="Freeform 8"/>
          <p:cNvSpPr/>
          <p:nvPr/>
        </p:nvSpPr>
        <p:spPr>
          <a:xfrm>
            <a:off x="10480271" y="4806651"/>
            <a:ext cx="4371823" cy="3273402"/>
          </a:xfrm>
          <a:custGeom>
            <a:avLst/>
            <a:gdLst/>
            <a:ahLst/>
            <a:cxnLst/>
            <a:rect l="l" t="t" r="r" b="b"/>
            <a:pathLst>
              <a:path w="5605067" h="4196794">
                <a:moveTo>
                  <a:pt x="0" y="0"/>
                </a:moveTo>
                <a:lnTo>
                  <a:pt x="5605067" y="0"/>
                </a:lnTo>
                <a:lnTo>
                  <a:pt x="5605067" y="4196794"/>
                </a:lnTo>
                <a:lnTo>
                  <a:pt x="0" y="4196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3373651" y="9339734"/>
            <a:ext cx="1949487" cy="3574632"/>
            <a:chOff x="0" y="0"/>
            <a:chExt cx="815448" cy="149522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5448" cy="1495227"/>
            </a:xfrm>
            <a:custGeom>
              <a:avLst/>
              <a:gdLst/>
              <a:ahLst/>
              <a:cxnLst/>
              <a:rect l="l" t="t" r="r" b="b"/>
              <a:pathLst>
                <a:path w="815448" h="1495227">
                  <a:moveTo>
                    <a:pt x="0" y="0"/>
                  </a:moveTo>
                  <a:lnTo>
                    <a:pt x="815448" y="0"/>
                  </a:lnTo>
                  <a:lnTo>
                    <a:pt x="815448" y="1495227"/>
                  </a:lnTo>
                  <a:lnTo>
                    <a:pt x="0" y="1495227"/>
                  </a:lnTo>
                  <a:close/>
                </a:path>
              </a:pathLst>
            </a:custGeom>
            <a:blipFill>
              <a:blip r:embed="rId4"/>
              <a:stretch>
                <a:fillRect l="-5412" r="-2313"/>
              </a:stretch>
            </a:blipFill>
          </p:spPr>
        </p:sp>
      </p:grpSp>
      <p:sp>
        <p:nvSpPr>
          <p:cNvPr id="11" name="Freeform 11"/>
          <p:cNvSpPr/>
          <p:nvPr/>
        </p:nvSpPr>
        <p:spPr>
          <a:xfrm>
            <a:off x="5432181" y="9339734"/>
            <a:ext cx="1514219" cy="3574632"/>
          </a:xfrm>
          <a:custGeom>
            <a:avLst/>
            <a:gdLst/>
            <a:ahLst/>
            <a:cxnLst/>
            <a:rect l="l" t="t" r="r" b="b"/>
            <a:pathLst>
              <a:path w="1941364" h="4582997">
                <a:moveTo>
                  <a:pt x="0" y="0"/>
                </a:moveTo>
                <a:lnTo>
                  <a:pt x="1941364" y="0"/>
                </a:lnTo>
                <a:lnTo>
                  <a:pt x="1941364" y="4582998"/>
                </a:lnTo>
                <a:lnTo>
                  <a:pt x="0" y="458299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8218" r="-29063"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5133638" y="4806651"/>
            <a:ext cx="4489279" cy="3273402"/>
          </a:xfrm>
          <a:custGeom>
            <a:avLst/>
            <a:gdLst/>
            <a:ahLst/>
            <a:cxnLst/>
            <a:rect l="l" t="t" r="r" b="b"/>
            <a:pathLst>
              <a:path w="5755657" h="4196794">
                <a:moveTo>
                  <a:pt x="0" y="0"/>
                </a:moveTo>
                <a:lnTo>
                  <a:pt x="5755657" y="0"/>
                </a:lnTo>
                <a:lnTo>
                  <a:pt x="5755657" y="4196794"/>
                </a:lnTo>
                <a:lnTo>
                  <a:pt x="0" y="41967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1429" b="-1429"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480271" y="8789485"/>
            <a:ext cx="4371823" cy="3217100"/>
          </a:xfrm>
          <a:custGeom>
            <a:avLst/>
            <a:gdLst/>
            <a:ahLst/>
            <a:cxnLst/>
            <a:rect l="l" t="t" r="r" b="b"/>
            <a:pathLst>
              <a:path w="5605067" h="4124610">
                <a:moveTo>
                  <a:pt x="0" y="0"/>
                </a:moveTo>
                <a:lnTo>
                  <a:pt x="5605067" y="0"/>
                </a:lnTo>
                <a:lnTo>
                  <a:pt x="5605067" y="4124609"/>
                </a:lnTo>
                <a:lnTo>
                  <a:pt x="0" y="412460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t="-959" b="-959"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20793848" y="3682987"/>
            <a:ext cx="8257273" cy="847606"/>
            <a:chOff x="0" y="0"/>
            <a:chExt cx="1002463" cy="10310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002463" cy="103108"/>
            </a:xfrm>
            <a:custGeom>
              <a:avLst/>
              <a:gdLst/>
              <a:ahLst/>
              <a:cxnLst/>
              <a:rect l="l" t="t" r="r" b="b"/>
              <a:pathLst>
                <a:path w="1002463" h="103108">
                  <a:moveTo>
                    <a:pt x="7628" y="0"/>
                  </a:moveTo>
                  <a:lnTo>
                    <a:pt x="994836" y="0"/>
                  </a:lnTo>
                  <a:cubicBezTo>
                    <a:pt x="996859" y="0"/>
                    <a:pt x="998799" y="804"/>
                    <a:pt x="1000229" y="2234"/>
                  </a:cubicBezTo>
                  <a:cubicBezTo>
                    <a:pt x="1001660" y="3665"/>
                    <a:pt x="1002463" y="5605"/>
                    <a:pt x="1002463" y="7628"/>
                  </a:cubicBezTo>
                  <a:lnTo>
                    <a:pt x="1002463" y="95481"/>
                  </a:lnTo>
                  <a:cubicBezTo>
                    <a:pt x="1002463" y="97504"/>
                    <a:pt x="1001660" y="99444"/>
                    <a:pt x="1000229" y="100874"/>
                  </a:cubicBezTo>
                  <a:cubicBezTo>
                    <a:pt x="998799" y="102305"/>
                    <a:pt x="996859" y="103108"/>
                    <a:pt x="994836" y="103108"/>
                  </a:cubicBezTo>
                  <a:lnTo>
                    <a:pt x="7628" y="103108"/>
                  </a:lnTo>
                  <a:cubicBezTo>
                    <a:pt x="3415" y="103108"/>
                    <a:pt x="0" y="99693"/>
                    <a:pt x="0" y="95481"/>
                  </a:cubicBezTo>
                  <a:lnTo>
                    <a:pt x="0" y="7628"/>
                  </a:lnTo>
                  <a:cubicBezTo>
                    <a:pt x="0" y="3415"/>
                    <a:pt x="3415" y="0"/>
                    <a:pt x="7628" y="0"/>
                  </a:cubicBezTo>
                  <a:close/>
                </a:path>
              </a:pathLst>
            </a:custGeom>
            <a:solidFill>
              <a:srgbClr val="2C5696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0"/>
              <a:ext cx="1002463" cy="103108"/>
            </a:xfrm>
            <a:prstGeom prst="rect">
              <a:avLst/>
            </a:prstGeom>
          </p:spPr>
          <p:txBody>
            <a:bodyPr lIns="39623" tIns="39623" rIns="39623" bIns="39623" rtlCol="0" anchor="ctr"/>
            <a:lstStyle/>
            <a:p>
              <a:pPr algn="ctr">
                <a:lnSpc>
                  <a:spcPts val="3822"/>
                </a:lnSpc>
              </a:pPr>
              <a:r>
                <a:rPr lang="en-US" sz="2730" b="1" dirty="0">
                  <a:solidFill>
                    <a:srgbClr val="FFFFFF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Experimental Results</a:t>
              </a:r>
            </a:p>
          </p:txBody>
        </p:sp>
      </p:grpSp>
      <p:sp>
        <p:nvSpPr>
          <p:cNvPr id="17" name="Freeform 17"/>
          <p:cNvSpPr/>
          <p:nvPr/>
        </p:nvSpPr>
        <p:spPr>
          <a:xfrm>
            <a:off x="15133638" y="8799917"/>
            <a:ext cx="4489279" cy="3206668"/>
          </a:xfrm>
          <a:custGeom>
            <a:avLst/>
            <a:gdLst/>
            <a:ahLst/>
            <a:cxnLst/>
            <a:rect l="l" t="t" r="r" b="b"/>
            <a:pathLst>
              <a:path w="5755657" h="4111235">
                <a:moveTo>
                  <a:pt x="0" y="0"/>
                </a:moveTo>
                <a:lnTo>
                  <a:pt x="5755657" y="0"/>
                </a:lnTo>
                <a:lnTo>
                  <a:pt x="5755657" y="4111235"/>
                </a:lnTo>
                <a:lnTo>
                  <a:pt x="0" y="41112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4666" b="-556"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25220885" y="4703214"/>
            <a:ext cx="3637130" cy="3005093"/>
          </a:xfrm>
          <a:custGeom>
            <a:avLst/>
            <a:gdLst/>
            <a:ahLst/>
            <a:cxnLst/>
            <a:rect l="l" t="t" r="r" b="b"/>
            <a:pathLst>
              <a:path w="4663125" h="3852798">
                <a:moveTo>
                  <a:pt x="0" y="0"/>
                </a:moveTo>
                <a:lnTo>
                  <a:pt x="4663125" y="0"/>
                </a:lnTo>
                <a:lnTo>
                  <a:pt x="4663125" y="3852798"/>
                </a:lnTo>
                <a:lnTo>
                  <a:pt x="0" y="385279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1620" r="-1620"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21311227" y="4703214"/>
            <a:ext cx="3588429" cy="3005093"/>
          </a:xfrm>
          <a:custGeom>
            <a:avLst/>
            <a:gdLst/>
            <a:ahLst/>
            <a:cxnLst/>
            <a:rect l="l" t="t" r="r" b="b"/>
            <a:pathLst>
              <a:path w="4600687" h="3852798">
                <a:moveTo>
                  <a:pt x="0" y="0"/>
                </a:moveTo>
                <a:lnTo>
                  <a:pt x="4600687" y="0"/>
                </a:lnTo>
                <a:lnTo>
                  <a:pt x="4600687" y="3852798"/>
                </a:lnTo>
                <a:lnTo>
                  <a:pt x="0" y="3852798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-1853" r="-1853"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7055443" y="9339734"/>
            <a:ext cx="2258431" cy="3574632"/>
          </a:xfrm>
          <a:custGeom>
            <a:avLst/>
            <a:gdLst/>
            <a:ahLst/>
            <a:cxnLst/>
            <a:rect l="l" t="t" r="r" b="b"/>
            <a:pathLst>
              <a:path w="2895510" h="4582997">
                <a:moveTo>
                  <a:pt x="0" y="0"/>
                </a:moveTo>
                <a:lnTo>
                  <a:pt x="2895510" y="0"/>
                </a:lnTo>
                <a:lnTo>
                  <a:pt x="2895510" y="4582998"/>
                </a:lnTo>
                <a:lnTo>
                  <a:pt x="0" y="4582998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-1956" r="-3496"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20793848" y="11403868"/>
            <a:ext cx="8064167" cy="751236"/>
            <a:chOff x="0" y="0"/>
            <a:chExt cx="13785311" cy="1284203"/>
          </a:xfrm>
        </p:grpSpPr>
        <p:grpSp>
          <p:nvGrpSpPr>
            <p:cNvPr id="22" name="Group 22"/>
            <p:cNvGrpSpPr/>
            <p:nvPr/>
          </p:nvGrpSpPr>
          <p:grpSpPr>
            <a:xfrm>
              <a:off x="0" y="0"/>
              <a:ext cx="13785311" cy="1284203"/>
              <a:chOff x="0" y="0"/>
              <a:chExt cx="1021134" cy="95126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1021134" cy="95126"/>
              </a:xfrm>
              <a:custGeom>
                <a:avLst/>
                <a:gdLst/>
                <a:ahLst/>
                <a:cxnLst/>
                <a:rect l="l" t="t" r="r" b="b"/>
                <a:pathLst>
                  <a:path w="1021134" h="95126">
                    <a:moveTo>
                      <a:pt x="7488" y="0"/>
                    </a:moveTo>
                    <a:lnTo>
                      <a:pt x="1013646" y="0"/>
                    </a:lnTo>
                    <a:cubicBezTo>
                      <a:pt x="1015632" y="0"/>
                      <a:pt x="1017537" y="789"/>
                      <a:pt x="1018941" y="2193"/>
                    </a:cubicBezTo>
                    <a:cubicBezTo>
                      <a:pt x="1020345" y="3597"/>
                      <a:pt x="1021134" y="5502"/>
                      <a:pt x="1021134" y="7488"/>
                    </a:cubicBezTo>
                    <a:lnTo>
                      <a:pt x="1021134" y="87638"/>
                    </a:lnTo>
                    <a:cubicBezTo>
                      <a:pt x="1021134" y="89624"/>
                      <a:pt x="1020345" y="91529"/>
                      <a:pt x="1018941" y="92933"/>
                    </a:cubicBezTo>
                    <a:cubicBezTo>
                      <a:pt x="1017537" y="94337"/>
                      <a:pt x="1015632" y="95126"/>
                      <a:pt x="1013646" y="95126"/>
                    </a:cubicBezTo>
                    <a:lnTo>
                      <a:pt x="7488" y="95126"/>
                    </a:lnTo>
                    <a:cubicBezTo>
                      <a:pt x="5502" y="95126"/>
                      <a:pt x="3597" y="94337"/>
                      <a:pt x="2193" y="92933"/>
                    </a:cubicBezTo>
                    <a:cubicBezTo>
                      <a:pt x="789" y="91529"/>
                      <a:pt x="0" y="89624"/>
                      <a:pt x="0" y="87638"/>
                    </a:cubicBezTo>
                    <a:lnTo>
                      <a:pt x="0" y="7488"/>
                    </a:lnTo>
                    <a:cubicBezTo>
                      <a:pt x="0" y="5502"/>
                      <a:pt x="789" y="3597"/>
                      <a:pt x="2193" y="2193"/>
                    </a:cubicBezTo>
                    <a:cubicBezTo>
                      <a:pt x="3597" y="789"/>
                      <a:pt x="5502" y="0"/>
                      <a:pt x="7488" y="0"/>
                    </a:cubicBezTo>
                    <a:close/>
                  </a:path>
                </a:pathLst>
              </a:custGeom>
              <a:solidFill>
                <a:srgbClr val="2C5696"/>
              </a:solidFill>
            </p:spPr>
          </p:sp>
          <p:sp>
            <p:nvSpPr>
              <p:cNvPr id="24" name="TextBox 24"/>
              <p:cNvSpPr txBox="1"/>
              <p:nvPr/>
            </p:nvSpPr>
            <p:spPr>
              <a:xfrm>
                <a:off x="0" y="-95250"/>
                <a:ext cx="1021134" cy="190376"/>
              </a:xfrm>
              <a:prstGeom prst="rect">
                <a:avLst/>
              </a:prstGeom>
            </p:spPr>
            <p:txBody>
              <a:bodyPr lIns="39623" tIns="39623" rIns="39623" bIns="39623" rtlCol="0" anchor="ctr"/>
              <a:lstStyle/>
              <a:p>
                <a:pPr algn="ctr">
                  <a:lnSpc>
                    <a:spcPts val="6005"/>
                  </a:lnSpc>
                </a:pPr>
                <a:endParaRPr sz="1101"/>
              </a:p>
            </p:txBody>
          </p:sp>
        </p:grpSp>
        <p:sp>
          <p:nvSpPr>
            <p:cNvPr id="25" name="TextBox 25"/>
            <p:cNvSpPr txBox="1"/>
            <p:nvPr/>
          </p:nvSpPr>
          <p:spPr>
            <a:xfrm>
              <a:off x="4353355" y="212417"/>
              <a:ext cx="6259176" cy="7766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22"/>
                </a:lnSpc>
              </a:pPr>
              <a:r>
                <a:rPr lang="en-US" sz="2730" b="1" spc="11">
                  <a:solidFill>
                    <a:srgbClr val="FFFFFF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Challenges Faced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0875690" y="15654939"/>
            <a:ext cx="7916719" cy="814274"/>
            <a:chOff x="0" y="0"/>
            <a:chExt cx="13533254" cy="1391963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0"/>
              <a:ext cx="13533254" cy="1391963"/>
              <a:chOff x="0" y="0"/>
              <a:chExt cx="1002463" cy="103108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002463" cy="103108"/>
              </a:xfrm>
              <a:custGeom>
                <a:avLst/>
                <a:gdLst/>
                <a:ahLst/>
                <a:cxnLst/>
                <a:rect l="l" t="t" r="r" b="b"/>
                <a:pathLst>
                  <a:path w="1002463" h="103108">
                    <a:moveTo>
                      <a:pt x="7628" y="0"/>
                    </a:moveTo>
                    <a:lnTo>
                      <a:pt x="994836" y="0"/>
                    </a:lnTo>
                    <a:cubicBezTo>
                      <a:pt x="996859" y="0"/>
                      <a:pt x="998799" y="804"/>
                      <a:pt x="1000229" y="2234"/>
                    </a:cubicBezTo>
                    <a:cubicBezTo>
                      <a:pt x="1001660" y="3665"/>
                      <a:pt x="1002463" y="5605"/>
                      <a:pt x="1002463" y="7628"/>
                    </a:cubicBezTo>
                    <a:lnTo>
                      <a:pt x="1002463" y="95481"/>
                    </a:lnTo>
                    <a:cubicBezTo>
                      <a:pt x="1002463" y="97504"/>
                      <a:pt x="1001660" y="99444"/>
                      <a:pt x="1000229" y="100874"/>
                    </a:cubicBezTo>
                    <a:cubicBezTo>
                      <a:pt x="998799" y="102305"/>
                      <a:pt x="996859" y="103108"/>
                      <a:pt x="994836" y="103108"/>
                    </a:cubicBezTo>
                    <a:lnTo>
                      <a:pt x="7628" y="103108"/>
                    </a:lnTo>
                    <a:cubicBezTo>
                      <a:pt x="3415" y="103108"/>
                      <a:pt x="0" y="99693"/>
                      <a:pt x="0" y="95481"/>
                    </a:cubicBezTo>
                    <a:lnTo>
                      <a:pt x="0" y="7628"/>
                    </a:lnTo>
                    <a:cubicBezTo>
                      <a:pt x="0" y="3415"/>
                      <a:pt x="3415" y="0"/>
                      <a:pt x="7628" y="0"/>
                    </a:cubicBezTo>
                    <a:close/>
                  </a:path>
                </a:pathLst>
              </a:custGeom>
              <a:solidFill>
                <a:srgbClr val="2C5696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-95250"/>
                <a:ext cx="1002463" cy="198358"/>
              </a:xfrm>
              <a:prstGeom prst="rect">
                <a:avLst/>
              </a:prstGeom>
            </p:spPr>
            <p:txBody>
              <a:bodyPr lIns="39623" tIns="39623" rIns="39623" bIns="39623" rtlCol="0" anchor="ctr"/>
              <a:lstStyle/>
              <a:p>
                <a:pPr algn="ctr">
                  <a:lnSpc>
                    <a:spcPts val="6005"/>
                  </a:lnSpc>
                </a:pPr>
                <a:endParaRPr sz="1101"/>
              </a:p>
            </p:txBody>
          </p:sp>
        </p:grpSp>
        <p:sp>
          <p:nvSpPr>
            <p:cNvPr id="30" name="TextBox 30"/>
            <p:cNvSpPr txBox="1"/>
            <p:nvPr/>
          </p:nvSpPr>
          <p:spPr>
            <a:xfrm>
              <a:off x="3694262" y="266297"/>
              <a:ext cx="6144731" cy="776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22"/>
                </a:lnSpc>
              </a:pPr>
              <a:r>
                <a:rPr lang="en-US" sz="2730" b="1" spc="11">
                  <a:solidFill>
                    <a:srgbClr val="FFFFFF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Future Work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20941296" y="17944087"/>
            <a:ext cx="7916719" cy="814274"/>
            <a:chOff x="0" y="0"/>
            <a:chExt cx="13533254" cy="1391963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13533254" cy="1391963"/>
              <a:chOff x="0" y="0"/>
              <a:chExt cx="1002463" cy="103108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1002463" cy="103108"/>
              </a:xfrm>
              <a:custGeom>
                <a:avLst/>
                <a:gdLst/>
                <a:ahLst/>
                <a:cxnLst/>
                <a:rect l="l" t="t" r="r" b="b"/>
                <a:pathLst>
                  <a:path w="1002463" h="103108">
                    <a:moveTo>
                      <a:pt x="7628" y="0"/>
                    </a:moveTo>
                    <a:lnTo>
                      <a:pt x="994836" y="0"/>
                    </a:lnTo>
                    <a:cubicBezTo>
                      <a:pt x="996859" y="0"/>
                      <a:pt x="998799" y="804"/>
                      <a:pt x="1000229" y="2234"/>
                    </a:cubicBezTo>
                    <a:cubicBezTo>
                      <a:pt x="1001660" y="3665"/>
                      <a:pt x="1002463" y="5605"/>
                      <a:pt x="1002463" y="7628"/>
                    </a:cubicBezTo>
                    <a:lnTo>
                      <a:pt x="1002463" y="95481"/>
                    </a:lnTo>
                    <a:cubicBezTo>
                      <a:pt x="1002463" y="97504"/>
                      <a:pt x="1001660" y="99444"/>
                      <a:pt x="1000229" y="100874"/>
                    </a:cubicBezTo>
                    <a:cubicBezTo>
                      <a:pt x="998799" y="102305"/>
                      <a:pt x="996859" y="103108"/>
                      <a:pt x="994836" y="103108"/>
                    </a:cubicBezTo>
                    <a:lnTo>
                      <a:pt x="7628" y="103108"/>
                    </a:lnTo>
                    <a:cubicBezTo>
                      <a:pt x="3415" y="103108"/>
                      <a:pt x="0" y="99693"/>
                      <a:pt x="0" y="95481"/>
                    </a:cubicBezTo>
                    <a:lnTo>
                      <a:pt x="0" y="7628"/>
                    </a:lnTo>
                    <a:cubicBezTo>
                      <a:pt x="0" y="3415"/>
                      <a:pt x="3415" y="0"/>
                      <a:pt x="7628" y="0"/>
                    </a:cubicBezTo>
                    <a:close/>
                  </a:path>
                </a:pathLst>
              </a:custGeom>
              <a:solidFill>
                <a:srgbClr val="2C5696"/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-95250"/>
                <a:ext cx="1002463" cy="198358"/>
              </a:xfrm>
              <a:prstGeom prst="rect">
                <a:avLst/>
              </a:prstGeom>
            </p:spPr>
            <p:txBody>
              <a:bodyPr lIns="39623" tIns="39623" rIns="39623" bIns="39623" rtlCol="0" anchor="ctr"/>
              <a:lstStyle/>
              <a:p>
                <a:pPr algn="ctr">
                  <a:lnSpc>
                    <a:spcPts val="6005"/>
                  </a:lnSpc>
                </a:pPr>
                <a:endParaRPr sz="1101"/>
              </a:p>
            </p:txBody>
          </p:sp>
        </p:grpSp>
        <p:sp>
          <p:nvSpPr>
            <p:cNvPr id="35" name="TextBox 35"/>
            <p:cNvSpPr txBox="1"/>
            <p:nvPr/>
          </p:nvSpPr>
          <p:spPr>
            <a:xfrm>
              <a:off x="3694262" y="266297"/>
              <a:ext cx="6144731" cy="776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22"/>
                </a:lnSpc>
              </a:pPr>
              <a:r>
                <a:rPr lang="en-US" sz="2730" b="1" spc="11">
                  <a:solidFill>
                    <a:srgbClr val="FFFFFF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References</a:t>
              </a:r>
            </a:p>
          </p:txBody>
        </p:sp>
      </p:grpSp>
      <p:sp>
        <p:nvSpPr>
          <p:cNvPr id="36" name="Freeform 36"/>
          <p:cNvSpPr/>
          <p:nvPr/>
        </p:nvSpPr>
        <p:spPr>
          <a:xfrm>
            <a:off x="26783898" y="255102"/>
            <a:ext cx="2519065" cy="2477134"/>
          </a:xfrm>
          <a:custGeom>
            <a:avLst/>
            <a:gdLst/>
            <a:ahLst/>
            <a:cxnLst/>
            <a:rect l="l" t="t" r="r" b="b"/>
            <a:pathLst>
              <a:path w="3229666" h="3175907">
                <a:moveTo>
                  <a:pt x="0" y="0"/>
                </a:moveTo>
                <a:lnTo>
                  <a:pt x="3229666" y="0"/>
                </a:lnTo>
                <a:lnTo>
                  <a:pt x="3229666" y="3175907"/>
                </a:lnTo>
                <a:lnTo>
                  <a:pt x="0" y="31759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aphicFrame>
        <p:nvGraphicFramePr>
          <p:cNvPr id="37" name="Object 37"/>
          <p:cNvGraphicFramePr/>
          <p:nvPr>
            <p:extLst>
              <p:ext uri="{D42A27DB-BD31-4B8C-83A1-F6EECF244321}">
                <p14:modId xmlns:p14="http://schemas.microsoft.com/office/powerpoint/2010/main" val="1492035179"/>
              </p:ext>
            </p:extLst>
          </p:nvPr>
        </p:nvGraphicFramePr>
        <p:xfrm>
          <a:off x="20940857" y="7473366"/>
          <a:ext cx="7851552" cy="38596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12" imgW="9105900" imgH="5791200" progId="Excel.Sheet.12">
                  <p:embed/>
                </p:oleObj>
              </mc:Choice>
              <mc:Fallback>
                <p:oleObj name="Worksheet" r:id="rId12" imgW="9105900" imgH="5791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0940857" y="7473366"/>
                        <a:ext cx="7851552" cy="38596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8" name="Group 38"/>
          <p:cNvGrpSpPr/>
          <p:nvPr/>
        </p:nvGrpSpPr>
        <p:grpSpPr>
          <a:xfrm>
            <a:off x="1026444" y="3710684"/>
            <a:ext cx="7916719" cy="814274"/>
            <a:chOff x="0" y="0"/>
            <a:chExt cx="13533254" cy="1391963"/>
          </a:xfrm>
        </p:grpSpPr>
        <p:grpSp>
          <p:nvGrpSpPr>
            <p:cNvPr id="39" name="Group 39"/>
            <p:cNvGrpSpPr/>
            <p:nvPr/>
          </p:nvGrpSpPr>
          <p:grpSpPr>
            <a:xfrm>
              <a:off x="0" y="0"/>
              <a:ext cx="13533254" cy="1391963"/>
              <a:chOff x="0" y="0"/>
              <a:chExt cx="1002463" cy="103108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1002463" cy="103108"/>
              </a:xfrm>
              <a:custGeom>
                <a:avLst/>
                <a:gdLst/>
                <a:ahLst/>
                <a:cxnLst/>
                <a:rect l="l" t="t" r="r" b="b"/>
                <a:pathLst>
                  <a:path w="1002463" h="103108">
                    <a:moveTo>
                      <a:pt x="7628" y="0"/>
                    </a:moveTo>
                    <a:lnTo>
                      <a:pt x="994836" y="0"/>
                    </a:lnTo>
                    <a:cubicBezTo>
                      <a:pt x="996859" y="0"/>
                      <a:pt x="998799" y="804"/>
                      <a:pt x="1000229" y="2234"/>
                    </a:cubicBezTo>
                    <a:cubicBezTo>
                      <a:pt x="1001660" y="3665"/>
                      <a:pt x="1002463" y="5605"/>
                      <a:pt x="1002463" y="7628"/>
                    </a:cubicBezTo>
                    <a:lnTo>
                      <a:pt x="1002463" y="95481"/>
                    </a:lnTo>
                    <a:cubicBezTo>
                      <a:pt x="1002463" y="97504"/>
                      <a:pt x="1001660" y="99444"/>
                      <a:pt x="1000229" y="100874"/>
                    </a:cubicBezTo>
                    <a:cubicBezTo>
                      <a:pt x="998799" y="102305"/>
                      <a:pt x="996859" y="103108"/>
                      <a:pt x="994836" y="103108"/>
                    </a:cubicBezTo>
                    <a:lnTo>
                      <a:pt x="7628" y="103108"/>
                    </a:lnTo>
                    <a:cubicBezTo>
                      <a:pt x="3415" y="103108"/>
                      <a:pt x="0" y="99693"/>
                      <a:pt x="0" y="95481"/>
                    </a:cubicBezTo>
                    <a:lnTo>
                      <a:pt x="0" y="7628"/>
                    </a:lnTo>
                    <a:cubicBezTo>
                      <a:pt x="0" y="3415"/>
                      <a:pt x="3415" y="0"/>
                      <a:pt x="7628" y="0"/>
                    </a:cubicBezTo>
                    <a:close/>
                  </a:path>
                </a:pathLst>
              </a:custGeom>
              <a:solidFill>
                <a:srgbClr val="2C5696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-95250"/>
                <a:ext cx="1002463" cy="198358"/>
              </a:xfrm>
              <a:prstGeom prst="rect">
                <a:avLst/>
              </a:prstGeom>
            </p:spPr>
            <p:txBody>
              <a:bodyPr lIns="39623" tIns="39623" rIns="39623" bIns="39623" rtlCol="0" anchor="ctr"/>
              <a:lstStyle/>
              <a:p>
                <a:pPr algn="ctr">
                  <a:lnSpc>
                    <a:spcPts val="6005"/>
                  </a:lnSpc>
                </a:pPr>
                <a:endParaRPr sz="1101"/>
              </a:p>
            </p:txBody>
          </p:sp>
        </p:grpSp>
        <p:sp>
          <p:nvSpPr>
            <p:cNvPr id="42" name="TextBox 42"/>
            <p:cNvSpPr txBox="1"/>
            <p:nvPr/>
          </p:nvSpPr>
          <p:spPr>
            <a:xfrm>
              <a:off x="3464925" y="271223"/>
              <a:ext cx="6144731" cy="776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22"/>
                </a:lnSpc>
              </a:pPr>
              <a:r>
                <a:rPr lang="en-US" sz="2730" b="1" spc="11">
                  <a:solidFill>
                    <a:srgbClr val="FFFFFF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Introdution</a:t>
              </a:r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0574375" y="3710173"/>
            <a:ext cx="8923916" cy="847607"/>
            <a:chOff x="0" y="0"/>
            <a:chExt cx="1130001" cy="95378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1130001" cy="95378"/>
            </a:xfrm>
            <a:custGeom>
              <a:avLst/>
              <a:gdLst/>
              <a:ahLst/>
              <a:cxnLst/>
              <a:rect l="l" t="t" r="r" b="b"/>
              <a:pathLst>
                <a:path w="1130001" h="95378">
                  <a:moveTo>
                    <a:pt x="6767" y="0"/>
                  </a:moveTo>
                  <a:lnTo>
                    <a:pt x="1123234" y="0"/>
                  </a:lnTo>
                  <a:cubicBezTo>
                    <a:pt x="1125029" y="0"/>
                    <a:pt x="1126750" y="713"/>
                    <a:pt x="1128019" y="1982"/>
                  </a:cubicBezTo>
                  <a:cubicBezTo>
                    <a:pt x="1129288" y="3251"/>
                    <a:pt x="1130001" y="4972"/>
                    <a:pt x="1130001" y="6767"/>
                  </a:cubicBezTo>
                  <a:lnTo>
                    <a:pt x="1130001" y="88611"/>
                  </a:lnTo>
                  <a:cubicBezTo>
                    <a:pt x="1130001" y="92348"/>
                    <a:pt x="1126971" y="95378"/>
                    <a:pt x="1123234" y="95378"/>
                  </a:cubicBezTo>
                  <a:lnTo>
                    <a:pt x="6767" y="95378"/>
                  </a:lnTo>
                  <a:cubicBezTo>
                    <a:pt x="4972" y="95378"/>
                    <a:pt x="3251" y="94665"/>
                    <a:pt x="1982" y="93396"/>
                  </a:cubicBezTo>
                  <a:cubicBezTo>
                    <a:pt x="713" y="92127"/>
                    <a:pt x="0" y="90406"/>
                    <a:pt x="0" y="88611"/>
                  </a:cubicBezTo>
                  <a:lnTo>
                    <a:pt x="0" y="6767"/>
                  </a:lnTo>
                  <a:cubicBezTo>
                    <a:pt x="0" y="4972"/>
                    <a:pt x="713" y="3251"/>
                    <a:pt x="1982" y="1982"/>
                  </a:cubicBezTo>
                  <a:cubicBezTo>
                    <a:pt x="3251" y="713"/>
                    <a:pt x="4972" y="0"/>
                    <a:pt x="6767" y="0"/>
                  </a:cubicBezTo>
                  <a:close/>
                </a:path>
              </a:pathLst>
            </a:custGeom>
            <a:solidFill>
              <a:srgbClr val="2C5696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0" y="-95250"/>
              <a:ext cx="1130001" cy="190628"/>
            </a:xfrm>
            <a:prstGeom prst="rect">
              <a:avLst/>
            </a:prstGeom>
          </p:spPr>
          <p:txBody>
            <a:bodyPr lIns="39623" tIns="39623" rIns="39623" bIns="39623" rtlCol="0" anchor="ctr"/>
            <a:lstStyle/>
            <a:p>
              <a:pPr algn="ctr">
                <a:lnSpc>
                  <a:spcPts val="6005"/>
                </a:lnSpc>
              </a:pPr>
              <a:endParaRPr sz="1101"/>
            </a:p>
          </p:txBody>
        </p:sp>
      </p:grpSp>
      <p:grpSp>
        <p:nvGrpSpPr>
          <p:cNvPr id="46" name="Group 46"/>
          <p:cNvGrpSpPr/>
          <p:nvPr/>
        </p:nvGrpSpPr>
        <p:grpSpPr>
          <a:xfrm>
            <a:off x="1026444" y="8317894"/>
            <a:ext cx="7916719" cy="814274"/>
            <a:chOff x="0" y="0"/>
            <a:chExt cx="13533254" cy="1391963"/>
          </a:xfrm>
        </p:grpSpPr>
        <p:grpSp>
          <p:nvGrpSpPr>
            <p:cNvPr id="47" name="Group 47"/>
            <p:cNvGrpSpPr/>
            <p:nvPr/>
          </p:nvGrpSpPr>
          <p:grpSpPr>
            <a:xfrm>
              <a:off x="0" y="0"/>
              <a:ext cx="13533254" cy="1391963"/>
              <a:chOff x="0" y="0"/>
              <a:chExt cx="1002463" cy="103108"/>
            </a:xfrm>
          </p:grpSpPr>
          <p:sp>
            <p:nvSpPr>
              <p:cNvPr id="48" name="Freeform 48"/>
              <p:cNvSpPr/>
              <p:nvPr/>
            </p:nvSpPr>
            <p:spPr>
              <a:xfrm>
                <a:off x="0" y="0"/>
                <a:ext cx="1002463" cy="103108"/>
              </a:xfrm>
              <a:custGeom>
                <a:avLst/>
                <a:gdLst/>
                <a:ahLst/>
                <a:cxnLst/>
                <a:rect l="l" t="t" r="r" b="b"/>
                <a:pathLst>
                  <a:path w="1002463" h="103108">
                    <a:moveTo>
                      <a:pt x="7628" y="0"/>
                    </a:moveTo>
                    <a:lnTo>
                      <a:pt x="994836" y="0"/>
                    </a:lnTo>
                    <a:cubicBezTo>
                      <a:pt x="996859" y="0"/>
                      <a:pt x="998799" y="804"/>
                      <a:pt x="1000229" y="2234"/>
                    </a:cubicBezTo>
                    <a:cubicBezTo>
                      <a:pt x="1001660" y="3665"/>
                      <a:pt x="1002463" y="5605"/>
                      <a:pt x="1002463" y="7628"/>
                    </a:cubicBezTo>
                    <a:lnTo>
                      <a:pt x="1002463" y="95481"/>
                    </a:lnTo>
                    <a:cubicBezTo>
                      <a:pt x="1002463" y="97504"/>
                      <a:pt x="1001660" y="99444"/>
                      <a:pt x="1000229" y="100874"/>
                    </a:cubicBezTo>
                    <a:cubicBezTo>
                      <a:pt x="998799" y="102305"/>
                      <a:pt x="996859" y="103108"/>
                      <a:pt x="994836" y="103108"/>
                    </a:cubicBezTo>
                    <a:lnTo>
                      <a:pt x="7628" y="103108"/>
                    </a:lnTo>
                    <a:cubicBezTo>
                      <a:pt x="3415" y="103108"/>
                      <a:pt x="0" y="99693"/>
                      <a:pt x="0" y="95481"/>
                    </a:cubicBezTo>
                    <a:lnTo>
                      <a:pt x="0" y="7628"/>
                    </a:lnTo>
                    <a:cubicBezTo>
                      <a:pt x="0" y="3415"/>
                      <a:pt x="3415" y="0"/>
                      <a:pt x="7628" y="0"/>
                    </a:cubicBezTo>
                    <a:close/>
                  </a:path>
                </a:pathLst>
              </a:custGeom>
              <a:solidFill>
                <a:srgbClr val="2C5696"/>
              </a:solidFill>
            </p:spPr>
          </p:sp>
          <p:sp>
            <p:nvSpPr>
              <p:cNvPr id="49" name="TextBox 49"/>
              <p:cNvSpPr txBox="1"/>
              <p:nvPr/>
            </p:nvSpPr>
            <p:spPr>
              <a:xfrm>
                <a:off x="0" y="-95250"/>
                <a:ext cx="1002463" cy="198358"/>
              </a:xfrm>
              <a:prstGeom prst="rect">
                <a:avLst/>
              </a:prstGeom>
            </p:spPr>
            <p:txBody>
              <a:bodyPr lIns="39623" tIns="39623" rIns="39623" bIns="39623" rtlCol="0" anchor="ctr"/>
              <a:lstStyle/>
              <a:p>
                <a:pPr algn="ctr">
                  <a:lnSpc>
                    <a:spcPts val="6005"/>
                  </a:lnSpc>
                </a:pPr>
                <a:endParaRPr sz="1101"/>
              </a:p>
            </p:txBody>
          </p:sp>
        </p:grpSp>
        <p:sp>
          <p:nvSpPr>
            <p:cNvPr id="50" name="TextBox 50"/>
            <p:cNvSpPr txBox="1"/>
            <p:nvPr/>
          </p:nvSpPr>
          <p:spPr>
            <a:xfrm>
              <a:off x="3435686" y="359076"/>
              <a:ext cx="6144731" cy="7766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822"/>
                </a:lnSpc>
              </a:pPr>
              <a:r>
                <a:rPr lang="en-US" sz="2730" b="1" spc="11" dirty="0">
                  <a:solidFill>
                    <a:srgbClr val="FFFFFF"/>
                  </a:solidFill>
                  <a:latin typeface="IBM Plex Sans Bold"/>
                  <a:ea typeface="IBM Plex Sans Bold"/>
                  <a:cs typeface="IBM Plex Sans Bold"/>
                  <a:sym typeface="IBM Plex Sans Bold"/>
                </a:rPr>
                <a:t>Implementation</a:t>
              </a:r>
            </a:p>
          </p:txBody>
        </p:sp>
      </p:grpSp>
      <p:sp>
        <p:nvSpPr>
          <p:cNvPr id="51" name="Freeform 51"/>
          <p:cNvSpPr/>
          <p:nvPr/>
        </p:nvSpPr>
        <p:spPr>
          <a:xfrm>
            <a:off x="994221" y="9317901"/>
            <a:ext cx="2317431" cy="3596466"/>
          </a:xfrm>
          <a:custGeom>
            <a:avLst/>
            <a:gdLst/>
            <a:ahLst/>
            <a:cxnLst/>
            <a:rect l="l" t="t" r="r" b="b"/>
            <a:pathLst>
              <a:path w="2971154" h="4610991">
                <a:moveTo>
                  <a:pt x="0" y="0"/>
                </a:moveTo>
                <a:lnTo>
                  <a:pt x="2971154" y="0"/>
                </a:lnTo>
                <a:lnTo>
                  <a:pt x="2971154" y="4610991"/>
                </a:lnTo>
                <a:lnTo>
                  <a:pt x="0" y="4610991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-1424" r="-1972"/>
            </a:stretch>
          </a:blipFill>
        </p:spPr>
      </p:sp>
      <p:grpSp>
        <p:nvGrpSpPr>
          <p:cNvPr id="52" name="Group 52"/>
          <p:cNvGrpSpPr/>
          <p:nvPr/>
        </p:nvGrpSpPr>
        <p:grpSpPr>
          <a:xfrm>
            <a:off x="1109678" y="13594903"/>
            <a:ext cx="7916719" cy="814274"/>
            <a:chOff x="0" y="0"/>
            <a:chExt cx="1002463" cy="103108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1002463" cy="103108"/>
            </a:xfrm>
            <a:custGeom>
              <a:avLst/>
              <a:gdLst/>
              <a:ahLst/>
              <a:cxnLst/>
              <a:rect l="l" t="t" r="r" b="b"/>
              <a:pathLst>
                <a:path w="1002463" h="103108">
                  <a:moveTo>
                    <a:pt x="7628" y="0"/>
                  </a:moveTo>
                  <a:lnTo>
                    <a:pt x="994836" y="0"/>
                  </a:lnTo>
                  <a:cubicBezTo>
                    <a:pt x="996859" y="0"/>
                    <a:pt x="998799" y="804"/>
                    <a:pt x="1000229" y="2234"/>
                  </a:cubicBezTo>
                  <a:cubicBezTo>
                    <a:pt x="1001660" y="3665"/>
                    <a:pt x="1002463" y="5605"/>
                    <a:pt x="1002463" y="7628"/>
                  </a:cubicBezTo>
                  <a:lnTo>
                    <a:pt x="1002463" y="95481"/>
                  </a:lnTo>
                  <a:cubicBezTo>
                    <a:pt x="1002463" y="97504"/>
                    <a:pt x="1001660" y="99444"/>
                    <a:pt x="1000229" y="100874"/>
                  </a:cubicBezTo>
                  <a:cubicBezTo>
                    <a:pt x="998799" y="102305"/>
                    <a:pt x="996859" y="103108"/>
                    <a:pt x="994836" y="103108"/>
                  </a:cubicBezTo>
                  <a:lnTo>
                    <a:pt x="7628" y="103108"/>
                  </a:lnTo>
                  <a:cubicBezTo>
                    <a:pt x="3415" y="103108"/>
                    <a:pt x="0" y="99693"/>
                    <a:pt x="0" y="95481"/>
                  </a:cubicBezTo>
                  <a:lnTo>
                    <a:pt x="0" y="7628"/>
                  </a:lnTo>
                  <a:cubicBezTo>
                    <a:pt x="0" y="3415"/>
                    <a:pt x="3415" y="0"/>
                    <a:pt x="7628" y="0"/>
                  </a:cubicBezTo>
                  <a:close/>
                </a:path>
              </a:pathLst>
            </a:custGeom>
            <a:solidFill>
              <a:srgbClr val="2C5696"/>
            </a:solidFill>
          </p:spPr>
          <p:txBody>
            <a:bodyPr/>
            <a:lstStyle/>
            <a:p>
              <a:endParaRPr lang="en-US" sz="1600" b="1" dirty="0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endParaRPr>
            </a:p>
            <a:p>
              <a:endParaRPr lang="en-US" dirty="0"/>
            </a:p>
          </p:txBody>
        </p:sp>
        <p:sp>
          <p:nvSpPr>
            <p:cNvPr id="54" name="TextBox 54"/>
            <p:cNvSpPr txBox="1"/>
            <p:nvPr/>
          </p:nvSpPr>
          <p:spPr>
            <a:xfrm>
              <a:off x="0" y="-76200"/>
              <a:ext cx="1002463" cy="179308"/>
            </a:xfrm>
            <a:prstGeom prst="rect">
              <a:avLst/>
            </a:prstGeom>
          </p:spPr>
          <p:txBody>
            <a:bodyPr lIns="39623" tIns="39623" rIns="39623" bIns="39623" rtlCol="0" anchor="ctr"/>
            <a:lstStyle/>
            <a:p>
              <a:pPr algn="ctr">
                <a:lnSpc>
                  <a:spcPts val="3822"/>
                </a:lnSpc>
              </a:pPr>
              <a:endParaRPr lang="en-US" sz="2730" b="1" dirty="0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endParaRPr>
            </a:p>
          </p:txBody>
        </p:sp>
      </p:grpSp>
      <p:sp>
        <p:nvSpPr>
          <p:cNvPr id="55" name="Freeform 55"/>
          <p:cNvSpPr/>
          <p:nvPr/>
        </p:nvSpPr>
        <p:spPr>
          <a:xfrm>
            <a:off x="10480271" y="12640990"/>
            <a:ext cx="4371823" cy="4004916"/>
          </a:xfrm>
          <a:custGeom>
            <a:avLst/>
            <a:gdLst/>
            <a:ahLst/>
            <a:cxnLst/>
            <a:rect l="l" t="t" r="r" b="b"/>
            <a:pathLst>
              <a:path w="5605067" h="4567255">
                <a:moveTo>
                  <a:pt x="0" y="0"/>
                </a:moveTo>
                <a:lnTo>
                  <a:pt x="5605067" y="0"/>
                </a:lnTo>
                <a:lnTo>
                  <a:pt x="5605067" y="4567254"/>
                </a:lnTo>
                <a:lnTo>
                  <a:pt x="0" y="4567254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-8105"/>
            </a:stretch>
          </a:blipFill>
        </p:spPr>
      </p:sp>
      <p:sp>
        <p:nvSpPr>
          <p:cNvPr id="56" name="Freeform 56"/>
          <p:cNvSpPr/>
          <p:nvPr/>
        </p:nvSpPr>
        <p:spPr>
          <a:xfrm>
            <a:off x="14989034" y="12629092"/>
            <a:ext cx="4183204" cy="4067693"/>
          </a:xfrm>
          <a:custGeom>
            <a:avLst/>
            <a:gdLst/>
            <a:ahLst/>
            <a:cxnLst/>
            <a:rect l="l" t="t" r="r" b="b"/>
            <a:pathLst>
              <a:path w="6034604" h="9726355">
                <a:moveTo>
                  <a:pt x="0" y="0"/>
                </a:moveTo>
                <a:lnTo>
                  <a:pt x="6034605" y="0"/>
                </a:lnTo>
                <a:lnTo>
                  <a:pt x="6034605" y="9726356"/>
                </a:lnTo>
                <a:lnTo>
                  <a:pt x="0" y="9726356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-2031" r="-5351"/>
            </a:stretch>
          </a:blipFill>
        </p:spPr>
      </p:sp>
      <p:sp>
        <p:nvSpPr>
          <p:cNvPr id="57" name="TextBox 57"/>
          <p:cNvSpPr txBox="1"/>
          <p:nvPr/>
        </p:nvSpPr>
        <p:spPr>
          <a:xfrm>
            <a:off x="3353857" y="827511"/>
            <a:ext cx="4682779" cy="655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460"/>
              </a:lnSpc>
            </a:pPr>
            <a:r>
              <a:rPr lang="en-US" sz="3900" b="1">
                <a:solidFill>
                  <a:srgbClr val="2C5696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IIT Gandhinagar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3353857" y="1528693"/>
            <a:ext cx="4287289" cy="816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76"/>
              </a:lnSpc>
            </a:pPr>
            <a:r>
              <a:rPr lang="en-US" sz="2340" b="1">
                <a:solidFill>
                  <a:srgbClr val="2C5696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Indian  Institute of </a:t>
            </a:r>
          </a:p>
          <a:p>
            <a:pPr>
              <a:lnSpc>
                <a:spcPts val="3276"/>
              </a:lnSpc>
            </a:pPr>
            <a:r>
              <a:rPr lang="en-US" sz="2340" b="1">
                <a:solidFill>
                  <a:srgbClr val="2C5696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Technology Gandhinagar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17011689" y="2192375"/>
            <a:ext cx="3564045" cy="669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29"/>
              </a:lnSpc>
            </a:pPr>
            <a:r>
              <a:rPr lang="en-US" sz="194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Rushitha Thipparapu</a:t>
            </a:r>
          </a:p>
          <a:p>
            <a:pPr algn="ctr">
              <a:lnSpc>
                <a:spcPts val="2729"/>
              </a:lnSpc>
            </a:pPr>
            <a:r>
              <a:rPr lang="en-US" sz="194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rushitha.thipparapu@iitgn.ac.in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8523990" y="-90891"/>
            <a:ext cx="13219294" cy="20306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90"/>
              </a:lnSpc>
            </a:pPr>
            <a:r>
              <a:rPr lang="en-US" sz="5850" b="1">
                <a:solidFill>
                  <a:srgbClr val="2C5696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Multimodel Analytics of Collaborative Learning Activities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9365838" y="2192375"/>
            <a:ext cx="3956610" cy="669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29"/>
              </a:lnSpc>
            </a:pPr>
            <a:r>
              <a:rPr lang="en-US" sz="194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Makkena Lakshmi Manasa</a:t>
            </a:r>
          </a:p>
          <a:p>
            <a:pPr algn="ctr">
              <a:lnSpc>
                <a:spcPts val="2729"/>
              </a:lnSpc>
            </a:pPr>
            <a:r>
              <a:rPr lang="en-US" sz="194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makkena.manasa@iitgn.ac.in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3411600" y="2192375"/>
            <a:ext cx="3444075" cy="6694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29"/>
              </a:lnSpc>
            </a:pPr>
            <a:r>
              <a:rPr lang="en-US" sz="194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Siju Niyati Samji </a:t>
            </a:r>
          </a:p>
          <a:p>
            <a:pPr algn="ctr">
              <a:lnSpc>
                <a:spcPts val="2729"/>
              </a:lnSpc>
            </a:pPr>
            <a:r>
              <a:rPr lang="en-US" sz="1949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niyati.siju@iitgn.ac.in</a:t>
            </a:r>
          </a:p>
        </p:txBody>
      </p:sp>
      <p:grpSp>
        <p:nvGrpSpPr>
          <p:cNvPr id="63" name="Group 63"/>
          <p:cNvGrpSpPr/>
          <p:nvPr/>
        </p:nvGrpSpPr>
        <p:grpSpPr>
          <a:xfrm>
            <a:off x="22405686" y="1117412"/>
            <a:ext cx="2815199" cy="1436680"/>
            <a:chOff x="0" y="-47625"/>
            <a:chExt cx="4812448" cy="2455935"/>
          </a:xfrm>
        </p:grpSpPr>
        <p:sp>
          <p:nvSpPr>
            <p:cNvPr id="64" name="TextBox 64"/>
            <p:cNvSpPr txBox="1"/>
            <p:nvPr/>
          </p:nvSpPr>
          <p:spPr>
            <a:xfrm>
              <a:off x="0" y="1263979"/>
              <a:ext cx="4812448" cy="11443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29"/>
                </a:lnSpc>
              </a:pPr>
              <a:r>
                <a:rPr lang="en-US" sz="1949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Prof. Aditi Kothiyal</a:t>
              </a:r>
            </a:p>
            <a:p>
              <a:pPr algn="ctr">
                <a:lnSpc>
                  <a:spcPts val="2729"/>
                </a:lnSpc>
              </a:pPr>
              <a:r>
                <a:rPr lang="en-US" sz="1949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aditi.kothiyal@iitgn.ac.in</a:t>
              </a:r>
            </a:p>
          </p:txBody>
        </p:sp>
        <p:sp>
          <p:nvSpPr>
            <p:cNvPr id="65" name="TextBox 65"/>
            <p:cNvSpPr txBox="1"/>
            <p:nvPr/>
          </p:nvSpPr>
          <p:spPr>
            <a:xfrm>
              <a:off x="785444" y="-47625"/>
              <a:ext cx="3241566" cy="11443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729"/>
                </a:lnSpc>
              </a:pPr>
              <a:r>
                <a:rPr lang="en-US" sz="1949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Under the </a:t>
              </a:r>
            </a:p>
            <a:p>
              <a:pPr algn="ctr">
                <a:lnSpc>
                  <a:spcPts val="2729"/>
                </a:lnSpc>
              </a:pPr>
              <a:r>
                <a:rPr lang="en-US" sz="1949">
                  <a:solidFill>
                    <a:srgbClr val="000000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Supervision of</a:t>
              </a:r>
            </a:p>
          </p:txBody>
        </p:sp>
      </p:grpSp>
      <p:sp>
        <p:nvSpPr>
          <p:cNvPr id="66" name="TextBox 66"/>
          <p:cNvSpPr txBox="1"/>
          <p:nvPr/>
        </p:nvSpPr>
        <p:spPr>
          <a:xfrm>
            <a:off x="13191754" y="3854784"/>
            <a:ext cx="3594560" cy="454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22"/>
              </a:lnSpc>
            </a:pPr>
            <a:r>
              <a:rPr lang="en-US" sz="2730" b="1" spc="11" dirty="0">
                <a:solidFill>
                  <a:srgbClr val="FFFFFF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Results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20941296" y="16579576"/>
            <a:ext cx="7916719" cy="13908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36805" lvl="1" indent="-168402" algn="just">
              <a:lnSpc>
                <a:spcPts val="2184"/>
              </a:lnSpc>
              <a:buFont typeface="Arial"/>
              <a:buChar char="•"/>
            </a:pPr>
            <a:r>
              <a:rPr lang="en-US" sz="156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Add more modalities (posture, facial cues, task metrics).</a:t>
            </a:r>
          </a:p>
          <a:p>
            <a:pPr marL="336805" lvl="1" indent="-168402" algn="just">
              <a:lnSpc>
                <a:spcPts val="2184"/>
              </a:lnSpc>
              <a:buFont typeface="Arial"/>
              <a:buChar char="•"/>
            </a:pPr>
            <a:r>
              <a:rPr lang="en-US" sz="156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Use advanced clustering to find deeper learner patterns.</a:t>
            </a:r>
          </a:p>
          <a:p>
            <a:pPr marL="336805" lvl="1" indent="-168402" algn="just">
              <a:lnSpc>
                <a:spcPts val="2184"/>
              </a:lnSpc>
              <a:buFont typeface="Arial"/>
              <a:buChar char="•"/>
            </a:pPr>
            <a:r>
              <a:rPr lang="en-US" sz="156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Train supervised models to predict learning gain from multimodal signals.</a:t>
            </a:r>
          </a:p>
          <a:p>
            <a:pPr marL="336805" lvl="1" indent="-168402" algn="just">
              <a:lnSpc>
                <a:spcPts val="2184"/>
              </a:lnSpc>
              <a:buFont typeface="Arial"/>
              <a:buChar char="•"/>
            </a:pPr>
            <a:r>
              <a:rPr lang="en-US" sz="156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Test on larger, diverse datasets for stronger validation.</a:t>
            </a:r>
          </a:p>
          <a:p>
            <a:pPr algn="just">
              <a:lnSpc>
                <a:spcPts val="2184"/>
              </a:lnSpc>
            </a:pPr>
            <a:endParaRPr lang="en-US" sz="156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8" name="TextBox 68"/>
          <p:cNvSpPr txBox="1"/>
          <p:nvPr/>
        </p:nvSpPr>
        <p:spPr>
          <a:xfrm>
            <a:off x="21132842" y="18899517"/>
            <a:ext cx="7916719" cy="2237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[1] </a:t>
            </a:r>
            <a:r>
              <a:rPr lang="en-US" sz="1560" u="sng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  <a:hlinkClick r:id="rId17" tooltip="https://link.springer.com/article/10.1007/s11412-021-09358-2"/>
              </a:rPr>
              <a:t>Nasir, J., </a:t>
            </a:r>
            <a:r>
              <a:rPr lang="en-US" sz="1560" u="sng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  <a:hlinkClick r:id="rId17" tooltip="https://link.springer.com/article/10.1007/s11412-021-09358-2"/>
              </a:rPr>
              <a:t>Kothiyal</a:t>
            </a:r>
            <a:r>
              <a:rPr lang="en-US" sz="1560" u="sng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  <a:hlinkClick r:id="rId17" tooltip="https://link.springer.com/article/10.1007/s11412-021-09358-2"/>
              </a:rPr>
              <a:t>, A., Bruno, B. et al. Many are the ways to learn identifying multi-modal behavioral profiles of collaborative learning in constructivist activities. Intern. J. </a:t>
            </a:r>
            <a:r>
              <a:rPr lang="en-US" sz="1560" u="sng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  <a:hlinkClick r:id="rId17" tooltip="https://link.springer.com/article/10.1007/s11412-021-09358-2"/>
              </a:rPr>
              <a:t>Comput</a:t>
            </a:r>
            <a:r>
              <a:rPr lang="en-US" sz="1560" u="sng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  <a:hlinkClick r:id="rId17" tooltip="https://link.springer.com/article/10.1007/s11412-021-09358-2"/>
              </a:rPr>
              <a:t>.-Support. Collab. Learn 16, 485–523 (2021). https://doi.org/10.1007/s11412-021-09358-2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</a:t>
            </a:r>
          </a:p>
          <a:p>
            <a:pPr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[2] </a:t>
            </a:r>
            <a:r>
              <a:rPr lang="en-US" sz="1560" u="sng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  <a:hlinkClick r:id="rId18" tooltip="https://openface-api.readthedocs.io"/>
              </a:rPr>
              <a:t>https://openface-api.readthedocs.io/</a:t>
            </a:r>
          </a:p>
          <a:p>
            <a:pPr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[3] </a:t>
            </a:r>
            <a:r>
              <a:rPr lang="en-US" sz="1560" u="sng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  <a:hlinkClick r:id="rId19" tooltip="https://mediapipe.readthedocs.io"/>
              </a:rPr>
              <a:t>https://mediapipe.readthedocs.io/</a:t>
            </a:r>
          </a:p>
          <a:p>
            <a:pPr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[4] </a:t>
            </a:r>
            <a:r>
              <a:rPr lang="en-US" sz="1560" u="sng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  <a:hlinkClick r:id="rId20" tooltip="https://github.com/fkryan/gazelle"/>
              </a:rPr>
              <a:t>https://github.com/fkryan/gazelle </a:t>
            </a:r>
          </a:p>
          <a:p>
            <a:pPr>
              <a:lnSpc>
                <a:spcPts val="2184"/>
              </a:lnSpc>
            </a:pPr>
            <a:r>
              <a:rPr lang="en-US" sz="1560" u="sng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[5] </a:t>
            </a:r>
            <a:r>
              <a:rPr lang="en-US" sz="1560" u="sng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  <a:hlinkClick r:id="rId21" tooltip="https://github.com/snakers4/silero-vad"/>
              </a:rPr>
              <a:t>https://github.com/snakers4/silero-vad</a:t>
            </a:r>
          </a:p>
        </p:txBody>
      </p:sp>
      <p:sp>
        <p:nvSpPr>
          <p:cNvPr id="69" name="TextBox 69"/>
          <p:cNvSpPr txBox="1"/>
          <p:nvPr/>
        </p:nvSpPr>
        <p:spPr>
          <a:xfrm>
            <a:off x="904443" y="4732524"/>
            <a:ext cx="8797804" cy="3645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4165" lvl="1" indent="-202082">
              <a:lnSpc>
                <a:spcPts val="2620"/>
              </a:lnSpc>
              <a:buFont typeface="Arial"/>
              <a:buChar char="•"/>
            </a:pPr>
            <a:r>
              <a:rPr lang="en-US" sz="18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Collaborative learning activities are rich, multimodal interactions that demonstrate how partners coordinate and communicate.</a:t>
            </a:r>
          </a:p>
          <a:p>
            <a:pPr marL="404165" lvl="1" indent="-202082">
              <a:lnSpc>
                <a:spcPts val="2620"/>
              </a:lnSpc>
              <a:buFont typeface="Arial"/>
              <a:buChar char="•"/>
            </a:pPr>
            <a:r>
              <a:rPr lang="en-US" sz="18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Understanding these behaviours helps identify productive teamwork.</a:t>
            </a:r>
          </a:p>
          <a:p>
            <a:pPr marL="404165" lvl="1" indent="-202082">
              <a:lnSpc>
                <a:spcPts val="2620"/>
              </a:lnSpc>
              <a:buFont typeface="Arial"/>
              <a:buChar char="•"/>
            </a:pPr>
            <a:r>
              <a:rPr lang="en-US" sz="18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We analysed audio-video recordings of 17 pairs in a hands-on </a:t>
            </a:r>
          </a:p>
          <a:p>
            <a:pPr>
              <a:lnSpc>
                <a:spcPts val="2620"/>
              </a:lnSpc>
            </a:pPr>
            <a:r>
              <a:rPr lang="en-US" sz="18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      open-ended task.</a:t>
            </a:r>
          </a:p>
          <a:p>
            <a:pPr marL="404165" lvl="1" indent="-202082">
              <a:lnSpc>
                <a:spcPts val="2620"/>
              </a:lnSpc>
              <a:buFont typeface="Arial"/>
              <a:buChar char="•"/>
            </a:pPr>
            <a:r>
              <a:rPr lang="en-US" sz="18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Four modalities are used: emotions, gaze, hand movements, and speech.</a:t>
            </a:r>
          </a:p>
          <a:p>
            <a:pPr marL="404165" lvl="1" indent="-202082">
              <a:lnSpc>
                <a:spcPts val="2620"/>
              </a:lnSpc>
              <a:buFont typeface="Arial"/>
              <a:buChar char="•"/>
            </a:pPr>
            <a:r>
              <a:rPr lang="en-US" sz="18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Together, they capture the quality of engagement and interaction.</a:t>
            </a:r>
          </a:p>
          <a:p>
            <a:pPr marL="404165" lvl="1" indent="-202082">
              <a:lnSpc>
                <a:spcPts val="2620"/>
              </a:lnSpc>
              <a:buFont typeface="Arial"/>
              <a:buChar char="•"/>
            </a:pPr>
            <a:r>
              <a:rPr lang="en-US" sz="18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Features are normalised and reduced with PCA to highlight key patterns.</a:t>
            </a:r>
          </a:p>
          <a:p>
            <a:pPr marL="404165" lvl="1" indent="-202082">
              <a:lnSpc>
                <a:spcPts val="2620"/>
              </a:lnSpc>
              <a:buFont typeface="Arial"/>
              <a:buChar char="•"/>
            </a:pPr>
            <a:r>
              <a:rPr lang="en-US" sz="18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Clustering uncovers distinct collaboration profiles among pairs.</a:t>
            </a:r>
          </a:p>
          <a:p>
            <a:pPr marL="404165" lvl="1" indent="-202082">
              <a:lnSpc>
                <a:spcPts val="2620"/>
              </a:lnSpc>
              <a:buFont typeface="Arial"/>
              <a:buChar char="•"/>
            </a:pPr>
            <a:r>
              <a:rPr lang="en-US" sz="1872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This offers a data-driven approach to characterise effective collaboration.</a:t>
            </a:r>
          </a:p>
          <a:p>
            <a:pPr>
              <a:lnSpc>
                <a:spcPts val="2620"/>
              </a:lnSpc>
            </a:pPr>
            <a:endParaRPr lang="en-US" sz="1872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70" name="TextBox 70"/>
          <p:cNvSpPr txBox="1"/>
          <p:nvPr/>
        </p:nvSpPr>
        <p:spPr>
          <a:xfrm>
            <a:off x="11365159" y="8151141"/>
            <a:ext cx="2930278" cy="263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1: Eye gaze heat map</a:t>
            </a:r>
          </a:p>
        </p:txBody>
      </p:sp>
      <p:sp>
        <p:nvSpPr>
          <p:cNvPr id="71" name="TextBox 71"/>
          <p:cNvSpPr txBox="1"/>
          <p:nvPr/>
        </p:nvSpPr>
        <p:spPr>
          <a:xfrm>
            <a:off x="15489280" y="8151141"/>
            <a:ext cx="3682957" cy="263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2: Media pipe facial Landmarks</a:t>
            </a:r>
          </a:p>
        </p:txBody>
      </p:sp>
      <p:sp>
        <p:nvSpPr>
          <p:cNvPr id="72" name="TextBox 72"/>
          <p:cNvSpPr txBox="1"/>
          <p:nvPr/>
        </p:nvSpPr>
        <p:spPr>
          <a:xfrm>
            <a:off x="10826023" y="12145705"/>
            <a:ext cx="3644984" cy="263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3:  Bounding boxes on objects</a:t>
            </a:r>
          </a:p>
        </p:txBody>
      </p:sp>
      <p:sp>
        <p:nvSpPr>
          <p:cNvPr id="73" name="TextBox 73"/>
          <p:cNvSpPr txBox="1"/>
          <p:nvPr/>
        </p:nvSpPr>
        <p:spPr>
          <a:xfrm>
            <a:off x="798629" y="13044470"/>
            <a:ext cx="8625840" cy="263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4:  Methodology used for Emotions, Audio, Hand moment and Eye gaze respectively</a:t>
            </a:r>
          </a:p>
        </p:txBody>
      </p:sp>
      <p:sp>
        <p:nvSpPr>
          <p:cNvPr id="74" name="TextBox 74"/>
          <p:cNvSpPr txBox="1"/>
          <p:nvPr/>
        </p:nvSpPr>
        <p:spPr>
          <a:xfrm>
            <a:off x="20865860" y="12263334"/>
            <a:ext cx="8183700" cy="39308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84"/>
              </a:lnSpc>
            </a:pPr>
            <a:r>
              <a:rPr lang="en-US" sz="156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Hand &amp; Object Actions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YOLO struggled with small colored objects.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Hand interactions (reach/touch/grasp) were hard to classify due to occlusions and </a:t>
            </a:r>
          </a:p>
          <a:p>
            <a:pPr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       varied hand poses.</a:t>
            </a:r>
          </a:p>
          <a:p>
            <a:pPr>
              <a:lnSpc>
                <a:spcPts val="2184"/>
              </a:lnSpc>
            </a:pPr>
            <a:r>
              <a:rPr lang="en-US" sz="156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Eye Gaze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Slow face detection and high GPU load affected tracking.</a:t>
            </a:r>
          </a:p>
          <a:p>
            <a:pPr>
              <a:lnSpc>
                <a:spcPts val="2184"/>
              </a:lnSpc>
            </a:pPr>
            <a:r>
              <a:rPr lang="en-US" sz="156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Speech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Background noise and overlapping speech.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Emotion/tone cues are hard to capture; audio–video sync is required.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Getting an accurate transcript without ground truth</a:t>
            </a:r>
          </a:p>
          <a:p>
            <a:pPr>
              <a:lnSpc>
                <a:spcPts val="2184"/>
              </a:lnSpc>
            </a:pPr>
            <a:r>
              <a:rPr lang="en-US" sz="156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Emotions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Struggling with </a:t>
            </a:r>
            <a:r>
              <a:rPr lang="en-US" sz="1560" dirty="0" err="1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OpenFace</a:t>
            </a: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Installation on GPU system</a:t>
            </a:r>
          </a:p>
          <a:p>
            <a:pPr>
              <a:lnSpc>
                <a:spcPts val="2184"/>
              </a:lnSpc>
            </a:pPr>
            <a:endParaRPr lang="en-US" sz="1560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  <a:p>
            <a:pPr>
              <a:lnSpc>
                <a:spcPts val="2184"/>
              </a:lnSpc>
            </a:pPr>
            <a:endParaRPr lang="en-US" sz="1560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75" name="TextBox 75"/>
          <p:cNvSpPr txBox="1"/>
          <p:nvPr/>
        </p:nvSpPr>
        <p:spPr>
          <a:xfrm>
            <a:off x="10267644" y="17284846"/>
            <a:ext cx="7871193" cy="826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84"/>
              </a:lnSpc>
            </a:pPr>
            <a:endParaRPr sz="1101" dirty="0"/>
          </a:p>
          <a:p>
            <a:pPr>
              <a:lnSpc>
                <a:spcPts val="2184"/>
              </a:lnSpc>
            </a:pPr>
            <a:r>
              <a:rPr lang="en-US" sz="1560" b="1" dirty="0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Arousal Calculation 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is a weighted combination produces the score: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arousal = 0.55·eye_open + 0.45·mouth_open.</a:t>
            </a:r>
          </a:p>
        </p:txBody>
      </p:sp>
      <p:sp>
        <p:nvSpPr>
          <p:cNvPr id="76" name="TextBox 76"/>
          <p:cNvSpPr txBox="1"/>
          <p:nvPr/>
        </p:nvSpPr>
        <p:spPr>
          <a:xfrm>
            <a:off x="22677438" y="11031971"/>
            <a:ext cx="4201700" cy="263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5:  Final Clusters and their avg. LG</a:t>
            </a:r>
          </a:p>
        </p:txBody>
      </p:sp>
      <p:sp>
        <p:nvSpPr>
          <p:cNvPr id="77" name="TextBox 77"/>
          <p:cNvSpPr txBox="1"/>
          <p:nvPr/>
        </p:nvSpPr>
        <p:spPr>
          <a:xfrm>
            <a:off x="1109678" y="14659081"/>
            <a:ext cx="6696305" cy="2519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84"/>
              </a:lnSpc>
            </a:pPr>
            <a:r>
              <a:rPr lang="en-US" sz="1560" b="1" dirty="0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Speech features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Short pause duration &lt; 5 seconds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Long pause duration &gt;= 10 seconds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Total Speech = Σ (end − start)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Total Silence Duration</a:t>
            </a:r>
            <a:r>
              <a:rPr lang="en-US" sz="1560" b="1" dirty="0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 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= Σ (</a:t>
            </a:r>
            <a:r>
              <a:rPr lang="en-US" sz="1560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NextStart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− </a:t>
            </a:r>
            <a:r>
              <a:rPr lang="en-US" sz="1560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PrevEnd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)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Dominance = </a:t>
            </a:r>
            <a:r>
              <a:rPr lang="en-US" sz="1560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Speech_A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/ (</a:t>
            </a:r>
            <a:r>
              <a:rPr lang="en-US" sz="1560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Speech_A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+ </a:t>
            </a:r>
            <a:r>
              <a:rPr lang="en-US" sz="1560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Speech_B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)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Overlap = Σ intersection(</a:t>
            </a:r>
            <a:r>
              <a:rPr lang="en-US" sz="1560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SpeechA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, </a:t>
            </a:r>
            <a:r>
              <a:rPr lang="en-US" sz="1560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SpeechB</a:t>
            </a: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)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Mean Pitch = Average(Pitch across voiced segments)</a:t>
            </a: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Mean Energy = Average(Signal² / Length)</a:t>
            </a:r>
          </a:p>
        </p:txBody>
      </p:sp>
      <p:sp>
        <p:nvSpPr>
          <p:cNvPr id="78" name="TextBox 78"/>
          <p:cNvSpPr txBox="1"/>
          <p:nvPr/>
        </p:nvSpPr>
        <p:spPr>
          <a:xfrm>
            <a:off x="892423" y="17466899"/>
            <a:ext cx="8391969" cy="33647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84"/>
              </a:lnSpc>
              <a:spcBef>
                <a:spcPct val="0"/>
              </a:spcBef>
            </a:pPr>
            <a:r>
              <a:rPr lang="en-US" sz="1560" b="1" spc="6" dirty="0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Eye Gaze features calculation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Focus Duration on One Object=mean fixation duration over all fixations</a:t>
            </a:r>
          </a:p>
          <a:p>
            <a:pPr marL="673609" lvl="2" indent="-224536">
              <a:lnSpc>
                <a:spcPts val="2184"/>
              </a:lnSpc>
              <a:spcBef>
                <a:spcPct val="0"/>
              </a:spcBef>
              <a:buFont typeface="Arial"/>
              <a:buChar char="⚬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Fixation Duration=1/N​ ∑​(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endk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​−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startk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​)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Average duration of fixation segments (gaze staying within radius 0.03)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Gaze Shifts per Second=Number of gaze shifts​/Video duration (sec)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% Time Looking at Workspace = (frames 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looking_workspace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)/total frames ×100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% Time Looking at Partner = (frames 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looking_to_partner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)​/total frames ×100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%Elsewhere=100−(%WS+%Partner)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Number of Fixations =no of segments where fixation duration is greater than zero.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Spread = average distance between points in a fixation and its centroid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Shared Attention Overlap Ratio 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IoU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= Overlapping attention area ÷ Total attention area</a:t>
            </a:r>
          </a:p>
          <a:p>
            <a:pPr marL="673609" lvl="2" indent="-224536">
              <a:lnSpc>
                <a:spcPts val="2184"/>
              </a:lnSpc>
              <a:buFont typeface="Arial"/>
              <a:buChar char="⚬"/>
            </a:pP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IoU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=∣H1​∩H2​∣/∣H1​∪H2​∣​</a:t>
            </a:r>
          </a:p>
        </p:txBody>
      </p:sp>
      <p:sp>
        <p:nvSpPr>
          <p:cNvPr id="79" name="TextBox 79"/>
          <p:cNvSpPr txBox="1"/>
          <p:nvPr/>
        </p:nvSpPr>
        <p:spPr>
          <a:xfrm>
            <a:off x="11190535" y="16816074"/>
            <a:ext cx="2951294" cy="263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6:  Deciding the K value</a:t>
            </a:r>
          </a:p>
        </p:txBody>
      </p:sp>
      <p:sp>
        <p:nvSpPr>
          <p:cNvPr id="80" name="TextBox 80"/>
          <p:cNvSpPr txBox="1"/>
          <p:nvPr/>
        </p:nvSpPr>
        <p:spPr>
          <a:xfrm>
            <a:off x="15418327" y="16842283"/>
            <a:ext cx="3629912" cy="2632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84"/>
              </a:lnSpc>
            </a:pP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Figure 7:  Flow of the Project</a:t>
            </a:r>
          </a:p>
        </p:txBody>
      </p:sp>
      <p:sp>
        <p:nvSpPr>
          <p:cNvPr id="81" name="TextBox 81"/>
          <p:cNvSpPr txBox="1"/>
          <p:nvPr/>
        </p:nvSpPr>
        <p:spPr>
          <a:xfrm>
            <a:off x="10267644" y="18750423"/>
            <a:ext cx="8791708" cy="19551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84"/>
              </a:lnSpc>
              <a:spcBef>
                <a:spcPct val="0"/>
              </a:spcBef>
            </a:pPr>
            <a:r>
              <a:rPr lang="en-US" sz="1560" b="1" spc="6" dirty="0">
                <a:solidFill>
                  <a:srgbClr val="000000"/>
                </a:solidFill>
                <a:latin typeface="IBM Plex Sans Bold"/>
                <a:ea typeface="IBM Plex Sans Bold"/>
                <a:cs typeface="IBM Plex Sans Bold"/>
                <a:sym typeface="IBM Plex Sans Bold"/>
              </a:rPr>
              <a:t>Hand Movement feature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total_interactions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= count(hand–object distance &lt; threshold)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avg_interaction_duration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= mean(duration 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of_continuous_contact_sequences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)</a:t>
            </a: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interaction_frequency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= 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total_interactions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/ 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total_time_minutes</a:t>
            </a:r>
            <a:endParaRPr lang="en-US" sz="1560" spc="6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object_switch_rate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= num object ID transitions / 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total_time_minutes</a:t>
            </a:r>
            <a:endParaRPr lang="en-US" sz="1560" spc="6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36805" lvl="1" indent="-168402">
              <a:lnSpc>
                <a:spcPts val="2184"/>
              </a:lnSpc>
              <a:spcBef>
                <a:spcPct val="0"/>
              </a:spcBef>
              <a:buFont typeface="Arial"/>
              <a:buChar char="•"/>
            </a:pP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simultaneous_touch_ratio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= frames both hands touching / 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total_frames</a:t>
            </a:r>
            <a:endParaRPr lang="en-US" sz="1560" spc="6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marL="336805" lvl="1" indent="-168402">
              <a:lnSpc>
                <a:spcPts val="2184"/>
              </a:lnSpc>
              <a:buFont typeface="Arial"/>
              <a:buChar char="•"/>
            </a:pP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workspace_coverage</a:t>
            </a:r>
            <a:r>
              <a:rPr lang="en-US" sz="1560" spc="6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 = area(hand centroid path) / </a:t>
            </a:r>
            <a:r>
              <a:rPr lang="en-US" sz="1560" spc="6" dirty="0" err="1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total_workspace_area</a:t>
            </a:r>
            <a:endParaRPr lang="en-US" sz="1560" spc="6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2" name="TextBox 82"/>
          <p:cNvSpPr txBox="1"/>
          <p:nvPr/>
        </p:nvSpPr>
        <p:spPr>
          <a:xfrm>
            <a:off x="10267644" y="18256981"/>
            <a:ext cx="5963059" cy="5453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84"/>
              </a:lnSpc>
            </a:pPr>
            <a:r>
              <a:rPr lang="en-US" sz="1560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Valence = </a:t>
            </a:r>
            <a:r>
              <a:rPr lang="en-US" sz="1560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= 0.65·smile − 0.25·brow_relax − 0.10·lip_press.</a:t>
            </a:r>
          </a:p>
          <a:p>
            <a:pPr>
              <a:lnSpc>
                <a:spcPts val="2184"/>
              </a:lnSpc>
            </a:pPr>
            <a:endParaRPr lang="en-US" sz="1560" dirty="0">
              <a:solidFill>
                <a:srgbClr val="000000"/>
              </a:solidFill>
              <a:latin typeface="Canva Sans"/>
              <a:ea typeface="Canva Sans"/>
              <a:cs typeface="Canva Sans"/>
              <a:sym typeface="Canva Sans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3763A3D-213C-9FF8-5F52-32A0157536AA}"/>
              </a:ext>
            </a:extLst>
          </p:cNvPr>
          <p:cNvSpPr txBox="1"/>
          <p:nvPr/>
        </p:nvSpPr>
        <p:spPr>
          <a:xfrm>
            <a:off x="2277491" y="13778442"/>
            <a:ext cx="4558675" cy="5124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30" dirty="0">
                <a:solidFill>
                  <a:schemeClr val="bg1"/>
                </a:solidFill>
                <a:latin typeface="IBM Plex Sans Bold" panose="020B0604020202020204" charset="0"/>
              </a:rPr>
              <a:t>Feature Matrix Calculation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835</Words>
  <Application>Microsoft Office PowerPoint</Application>
  <PresentationFormat>Custom</PresentationFormat>
  <Paragraphs>92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IBM Plex Sans</vt:lpstr>
      <vt:lpstr>Arial</vt:lpstr>
      <vt:lpstr>IBM Plex Sans Bold</vt:lpstr>
      <vt:lpstr>Canva Sans Bold</vt:lpstr>
      <vt:lpstr>Canva Sans</vt:lpstr>
      <vt:lpstr>Calibri</vt:lpstr>
      <vt:lpstr>Office Theme</vt:lpstr>
      <vt:lpstr>Microsoft Excel Worksheet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Poster Presentation</dc:title>
  <cp:lastModifiedBy>Makkena Lakshmi Manasa</cp:lastModifiedBy>
  <cp:revision>3</cp:revision>
  <dcterms:created xsi:type="dcterms:W3CDTF">2006-08-16T00:00:00Z</dcterms:created>
  <dcterms:modified xsi:type="dcterms:W3CDTF">2025-11-17T18:51:47Z</dcterms:modified>
  <dc:identifier>DAG42tdNlEU</dc:identifier>
</cp:coreProperties>
</file>

<file path=docProps/thumbnail.jpeg>
</file>